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notesSlides/notesSlide1.xml" ContentType="application/vnd.openxmlformats-officedocument.presentationml.notesSlide+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notesSlides/notesSlide2.xml" ContentType="application/vnd.openxmlformats-officedocument.presentationml.notesSlide+xml"/>
  <Override PartName="/ppt/tags/tag966.xml" ContentType="application/vnd.openxmlformats-officedocument.presentationml.tags+xml"/>
  <Override PartName="/ppt/tags/tag96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6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69.xml" ContentType="application/vnd.openxmlformats-officedocument.presentationml.tags+xml"/>
  <Override PartName="/ppt/tags/tag970.xml" ContentType="application/vnd.openxmlformats-officedocument.presentationml.tags+xml"/>
  <Override PartName="/ppt/notesSlides/notesSlide10.xml" ContentType="application/vnd.openxmlformats-officedocument.presentationml.notesSlide+xml"/>
  <Override PartName="/ppt/tags/tag97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72" r:id="rId2"/>
    <p:sldMasterId id="2147483684" r:id="rId3"/>
    <p:sldMasterId id="2147483696"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4" r:id="rId13"/>
    <p:sldMasterId id="2147483816" r:id="rId14"/>
    <p:sldMasterId id="2147483852" r:id="rId15"/>
    <p:sldMasterId id="2147483864" r:id="rId16"/>
    <p:sldMasterId id="2147483888" r:id="rId17"/>
    <p:sldMasterId id="2147483901" r:id="rId18"/>
  </p:sldMasterIdLst>
  <p:notesMasterIdLst>
    <p:notesMasterId r:id="rId59"/>
  </p:notesMasterIdLst>
  <p:handoutMasterIdLst>
    <p:handoutMasterId r:id="rId60"/>
  </p:handoutMasterIdLst>
  <p:sldIdLst>
    <p:sldId id="355" r:id="rId19"/>
    <p:sldId id="257" r:id="rId20"/>
    <p:sldId id="264" r:id="rId21"/>
    <p:sldId id="363" r:id="rId22"/>
    <p:sldId id="416" r:id="rId23"/>
    <p:sldId id="419" r:id="rId24"/>
    <p:sldId id="420" r:id="rId25"/>
    <p:sldId id="417" r:id="rId26"/>
    <p:sldId id="385" r:id="rId27"/>
    <p:sldId id="386" r:id="rId28"/>
    <p:sldId id="343" r:id="rId29"/>
    <p:sldId id="418" r:id="rId30"/>
    <p:sldId id="421" r:id="rId31"/>
    <p:sldId id="389" r:id="rId32"/>
    <p:sldId id="391" r:id="rId33"/>
    <p:sldId id="396" r:id="rId34"/>
    <p:sldId id="397" r:id="rId35"/>
    <p:sldId id="398" r:id="rId36"/>
    <p:sldId id="399" r:id="rId37"/>
    <p:sldId id="400" r:id="rId38"/>
    <p:sldId id="401" r:id="rId39"/>
    <p:sldId id="392" r:id="rId40"/>
    <p:sldId id="402" r:id="rId41"/>
    <p:sldId id="403" r:id="rId42"/>
    <p:sldId id="404" r:id="rId43"/>
    <p:sldId id="405" r:id="rId44"/>
    <p:sldId id="406" r:id="rId45"/>
    <p:sldId id="407" r:id="rId46"/>
    <p:sldId id="410" r:id="rId47"/>
    <p:sldId id="344" r:id="rId48"/>
    <p:sldId id="394" r:id="rId49"/>
    <p:sldId id="395" r:id="rId50"/>
    <p:sldId id="314" r:id="rId51"/>
    <p:sldId id="422" r:id="rId52"/>
    <p:sldId id="380" r:id="rId53"/>
    <p:sldId id="414" r:id="rId54"/>
    <p:sldId id="412" r:id="rId55"/>
    <p:sldId id="425" r:id="rId56"/>
    <p:sldId id="411" r:id="rId57"/>
    <p:sldId id="424"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026CD2-E508-44C9-B674-3AF431F108A7}">
          <p14:sldIdLst>
            <p14:sldId id="355"/>
            <p14:sldId id="257"/>
            <p14:sldId id="264"/>
            <p14:sldId id="363"/>
          </p14:sldIdLst>
        </p14:section>
        <p14:section name="研究现状" id="{0580DF82-BB75-46FA-9F59-08A2E73734D2}">
          <p14:sldIdLst>
            <p14:sldId id="416"/>
            <p14:sldId id="419"/>
            <p14:sldId id="420"/>
            <p14:sldId id="417"/>
            <p14:sldId id="385"/>
            <p14:sldId id="386"/>
          </p14:sldIdLst>
        </p14:section>
        <p14:section name="体系架构" id="{3B6AFCE3-5B8E-4244-B50E-CD8391DD5771}">
          <p14:sldIdLst>
            <p14:sldId id="343"/>
            <p14:sldId id="418"/>
            <p14:sldId id="421"/>
            <p14:sldId id="389"/>
          </p14:sldIdLst>
        </p14:section>
        <p14:section name="关键技术篇" id="{B3E0F33D-2EA5-4CE0-BCCD-D996CD2EF8FF}">
          <p14:sldIdLst>
            <p14:sldId id="391"/>
            <p14:sldId id="396"/>
            <p14:sldId id="397"/>
            <p14:sldId id="398"/>
            <p14:sldId id="399"/>
            <p14:sldId id="400"/>
            <p14:sldId id="401"/>
            <p14:sldId id="392"/>
            <p14:sldId id="402"/>
            <p14:sldId id="403"/>
            <p14:sldId id="404"/>
            <p14:sldId id="405"/>
            <p14:sldId id="406"/>
            <p14:sldId id="407"/>
            <p14:sldId id="410"/>
          </p14:sldIdLst>
        </p14:section>
        <p14:section name="总结" id="{E131C748-97E0-4B69-9948-19A894B447FC}">
          <p14:sldIdLst>
            <p14:sldId id="344"/>
            <p14:sldId id="394"/>
            <p14:sldId id="395"/>
            <p14:sldId id="314"/>
            <p14:sldId id="422"/>
          </p14:sldIdLst>
        </p14:section>
        <p14:section name="软件定义制造" id="{D003E63E-B3C3-432C-A701-9BDD5250C038}">
          <p14:sldIdLst>
            <p14:sldId id="380"/>
            <p14:sldId id="414"/>
            <p14:sldId id="412"/>
            <p14:sldId id="425"/>
            <p14:sldId id="411"/>
            <p14:sldId id="424"/>
          </p14:sldIdLst>
        </p14:section>
      </p14:sectionLst>
    </p:ext>
    <p:ext uri="{EFAFB233-063F-42B5-8137-9DF3F51BA10A}">
      <p15:sldGuideLst xmlns:p15="http://schemas.microsoft.com/office/powerpoint/2012/main">
        <p15:guide id="1" orient="horz" pos="2046">
          <p15:clr>
            <a:srgbClr val="A4A3A4"/>
          </p15:clr>
        </p15:guide>
        <p15:guide id="2" pos="39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伟" initials="张伟" lastIdx="3" clrIdx="0"/>
  <p:cmAuthor id="1" name="1292690285@qq.com" initials="1" lastIdx="1" clrIdx="1">
    <p:extLst>
      <p:ext uri="{19B8F6BF-5375-455C-9EA6-DF929625EA0E}">
        <p15:presenceInfo xmlns:p15="http://schemas.microsoft.com/office/powerpoint/2012/main" userId="78eebb869919e7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43BB8D"/>
    <a:srgbClr val="203864"/>
    <a:srgbClr val="2F5597"/>
    <a:srgbClr val="8FAADC"/>
    <a:srgbClr val="B4C7E7"/>
    <a:srgbClr val="39F73E"/>
    <a:srgbClr val="1E88CA"/>
    <a:srgbClr val="FFFFFF"/>
    <a:srgbClr val="000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3" autoAdjust="0"/>
    <p:restoredTop sz="83026" autoAdjust="0"/>
  </p:normalViewPr>
  <p:slideViewPr>
    <p:cSldViewPr snapToGrid="0">
      <p:cViewPr varScale="1">
        <p:scale>
          <a:sx n="56" d="100"/>
          <a:sy n="56" d="100"/>
        </p:scale>
        <p:origin x="1244" y="40"/>
      </p:cViewPr>
      <p:guideLst>
        <p:guide orient="horz" pos="2046"/>
        <p:guide pos="3998"/>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5" Type="http://schemas.openxmlformats.org/officeDocument/2006/relationships/slideMaster" Target="slideMasters/slideMaster5.xml"/><Relationship Id="rId61" Type="http://schemas.openxmlformats.org/officeDocument/2006/relationships/commentAuthors" Target="commentAuthors.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notesMaster" Target="notesMasters/notesMaster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2020/5/16</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86866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2020/5/16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extLst>
      <p:ext uri="{BB962C8B-B14F-4D97-AF65-F5344CB8AC3E}">
        <p14:creationId xmlns:p14="http://schemas.microsoft.com/office/powerpoint/2010/main" val="404082356"/>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solidFill>
                  <a:prstClr val="black"/>
                </a:solidFill>
                <a:latin typeface="Calibri"/>
                <a:ea typeface="宋体"/>
              </a:rPr>
              <a:pPr/>
              <a:t>1</a:t>
            </a:fld>
            <a:endParaRPr lang="zh-CN" altLang="en-US">
              <a:solidFill>
                <a:prstClr val="black"/>
              </a:solidFill>
              <a:latin typeface="Calibri"/>
              <a:ea typeface="宋体"/>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36</a:t>
            </a:fld>
            <a:endParaRPr lang="zh-CN" altLang="en-US"/>
          </a:p>
        </p:txBody>
      </p:sp>
    </p:spTree>
    <p:extLst>
      <p:ext uri="{BB962C8B-B14F-4D97-AF65-F5344CB8AC3E}">
        <p14:creationId xmlns:p14="http://schemas.microsoft.com/office/powerpoint/2010/main" val="3575100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4</a:t>
            </a:fld>
            <a:endParaRPr lang="zh-CN" altLang="en-US"/>
          </a:p>
        </p:txBody>
      </p:sp>
    </p:spTree>
    <p:extLst>
      <p:ext uri="{BB962C8B-B14F-4D97-AF65-F5344CB8AC3E}">
        <p14:creationId xmlns:p14="http://schemas.microsoft.com/office/powerpoint/2010/main" val="422934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达成战略后有望降低</a:t>
            </a:r>
            <a:r>
              <a:rPr lang="en-US" altLang="zh-CN" dirty="0"/>
              <a:t>50%</a:t>
            </a:r>
            <a:r>
              <a:rPr lang="zh-CN" altLang="en-US" dirty="0"/>
              <a:t>的度电成本</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5</a:t>
            </a:fld>
            <a:endParaRPr lang="zh-CN" altLang="en-US"/>
          </a:p>
        </p:txBody>
      </p:sp>
    </p:spTree>
    <p:extLst>
      <p:ext uri="{BB962C8B-B14F-4D97-AF65-F5344CB8AC3E}">
        <p14:creationId xmlns:p14="http://schemas.microsoft.com/office/powerpoint/2010/main" val="201931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ABC</a:t>
            </a:r>
            <a:r>
              <a:rPr lang="zh-CN" altLang="zh-CN" dirty="0"/>
              <a:t>技术（</a:t>
            </a:r>
            <a:r>
              <a:rPr lang="en-US" altLang="zh-CN" dirty="0"/>
              <a:t>artificial intelligence + big data + cloud computing</a:t>
            </a:r>
            <a:r>
              <a:rPr lang="zh-CN" altLang="zh-CN" dirty="0"/>
              <a:t>）</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8</a:t>
            </a:fld>
            <a:endParaRPr lang="zh-CN" altLang="en-US"/>
          </a:p>
        </p:txBody>
      </p:sp>
    </p:spTree>
    <p:extLst>
      <p:ext uri="{BB962C8B-B14F-4D97-AF65-F5344CB8AC3E}">
        <p14:creationId xmlns:p14="http://schemas.microsoft.com/office/powerpoint/2010/main" val="2977546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sz="9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t>9</a:t>
            </a:fld>
            <a:endParaRPr lang="zh-CN" altLang="en-US"/>
          </a:p>
        </p:txBody>
      </p:sp>
    </p:spTree>
    <p:extLst>
      <p:ext uri="{BB962C8B-B14F-4D97-AF65-F5344CB8AC3E}">
        <p14:creationId xmlns:p14="http://schemas.microsoft.com/office/powerpoint/2010/main" val="282214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20</a:t>
            </a:fld>
            <a:endParaRPr lang="zh-CN" altLang="en-US"/>
          </a:p>
        </p:txBody>
      </p:sp>
    </p:spTree>
    <p:extLst>
      <p:ext uri="{BB962C8B-B14F-4D97-AF65-F5344CB8AC3E}">
        <p14:creationId xmlns:p14="http://schemas.microsoft.com/office/powerpoint/2010/main" val="215632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50" dirty="0"/>
              <a:t>借助振动、声音、图像等多种智能传感器，利用物联网、边缘计算和人工智能等技术，通过对风电场设备、人员及周围环境的全维度信息感知，进行风场智能巡检，与运维人员的巡视互相补充建立协同巡检机制，最终实现风电场“无人值班、少人值守、智慧运维”。</a:t>
            </a:r>
            <a:endParaRPr lang="zh-CN" altLang="en-US" sz="1050"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21</a:t>
            </a:fld>
            <a:endParaRPr lang="zh-CN" altLang="en-US"/>
          </a:p>
        </p:txBody>
      </p:sp>
    </p:spTree>
    <p:extLst>
      <p:ext uri="{BB962C8B-B14F-4D97-AF65-F5344CB8AC3E}">
        <p14:creationId xmlns:p14="http://schemas.microsoft.com/office/powerpoint/2010/main" val="3936021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24</a:t>
            </a:fld>
            <a:endParaRPr lang="zh-CN" altLang="en-US"/>
          </a:p>
        </p:txBody>
      </p:sp>
    </p:spTree>
    <p:extLst>
      <p:ext uri="{BB962C8B-B14F-4D97-AF65-F5344CB8AC3E}">
        <p14:creationId xmlns:p14="http://schemas.microsoft.com/office/powerpoint/2010/main" val="4140846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slideMaster" Target="../slideMasters/slideMaster10.xml"/><Relationship Id="rId5" Type="http://schemas.openxmlformats.org/officeDocument/2006/relationships/tags" Target="../tags/tag512.xml"/><Relationship Id="rId4" Type="http://schemas.openxmlformats.org/officeDocument/2006/relationships/tags" Target="../tags/tag511.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515.xml"/><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slideMaster" Target="../slideMasters/slideMaster10.xml"/><Relationship Id="rId5" Type="http://schemas.openxmlformats.org/officeDocument/2006/relationships/tags" Target="../tags/tag517.xml"/><Relationship Id="rId4" Type="http://schemas.openxmlformats.org/officeDocument/2006/relationships/tags" Target="../tags/tag516.xml"/></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slideMaster" Target="../slideMasters/slideMaster10.xml"/><Relationship Id="rId5" Type="http://schemas.openxmlformats.org/officeDocument/2006/relationships/tags" Target="../tags/tag522.xml"/><Relationship Id="rId4" Type="http://schemas.openxmlformats.org/officeDocument/2006/relationships/tags" Target="../tags/tag521.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25.xml"/><Relationship Id="rId7" Type="http://schemas.openxmlformats.org/officeDocument/2006/relationships/slideMaster" Target="../slideMasters/slideMaster10.xml"/><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tags" Target="../tags/tag528.xml"/><Relationship Id="rId5" Type="http://schemas.openxmlformats.org/officeDocument/2006/relationships/tags" Target="../tags/tag527.xml"/><Relationship Id="rId4" Type="http://schemas.openxmlformats.org/officeDocument/2006/relationships/tags" Target="../tags/tag526.xml"/></Relationships>
</file>

<file path=ppt/slideLayouts/_rels/slideLayout104.xml.rels><?xml version="1.0" encoding="UTF-8" standalone="yes"?>
<Relationships xmlns="http://schemas.openxmlformats.org/package/2006/relationships"><Relationship Id="rId8" Type="http://schemas.openxmlformats.org/officeDocument/2006/relationships/tags" Target="../tags/tag536.xml"/><Relationship Id="rId3" Type="http://schemas.openxmlformats.org/officeDocument/2006/relationships/tags" Target="../tags/tag531.xml"/><Relationship Id="rId7" Type="http://schemas.openxmlformats.org/officeDocument/2006/relationships/tags" Target="../tags/tag535.xml"/><Relationship Id="rId2" Type="http://schemas.openxmlformats.org/officeDocument/2006/relationships/tags" Target="../tags/tag530.xml"/><Relationship Id="rId1" Type="http://schemas.openxmlformats.org/officeDocument/2006/relationships/tags" Target="../tags/tag529.xml"/><Relationship Id="rId6" Type="http://schemas.openxmlformats.org/officeDocument/2006/relationships/tags" Target="../tags/tag534.xml"/><Relationship Id="rId5" Type="http://schemas.openxmlformats.org/officeDocument/2006/relationships/tags" Target="../tags/tag533.xml"/><Relationship Id="rId4" Type="http://schemas.openxmlformats.org/officeDocument/2006/relationships/tags" Target="../tags/tag532.xml"/><Relationship Id="rId9"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539.xml"/><Relationship Id="rId2" Type="http://schemas.openxmlformats.org/officeDocument/2006/relationships/tags" Target="../tags/tag538.xml"/><Relationship Id="rId1" Type="http://schemas.openxmlformats.org/officeDocument/2006/relationships/tags" Target="../tags/tag537.xml"/><Relationship Id="rId5" Type="http://schemas.openxmlformats.org/officeDocument/2006/relationships/slideMaster" Target="../slideMasters/slideMaster10.xml"/><Relationship Id="rId4" Type="http://schemas.openxmlformats.org/officeDocument/2006/relationships/tags" Target="../tags/tag540.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tags" Target="../tags/tag541.xml"/><Relationship Id="rId4"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546.xml"/><Relationship Id="rId7" Type="http://schemas.openxmlformats.org/officeDocument/2006/relationships/slideMaster" Target="../slideMasters/slideMaster10.xml"/><Relationship Id="rId2" Type="http://schemas.openxmlformats.org/officeDocument/2006/relationships/tags" Target="../tags/tag545.xml"/><Relationship Id="rId1" Type="http://schemas.openxmlformats.org/officeDocument/2006/relationships/tags" Target="../tags/tag544.xml"/><Relationship Id="rId6" Type="http://schemas.openxmlformats.org/officeDocument/2006/relationships/tags" Target="../tags/tag549.xml"/><Relationship Id="rId5" Type="http://schemas.openxmlformats.org/officeDocument/2006/relationships/tags" Target="../tags/tag548.xml"/><Relationship Id="rId4" Type="http://schemas.openxmlformats.org/officeDocument/2006/relationships/tags" Target="../tags/tag547.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6" Type="http://schemas.openxmlformats.org/officeDocument/2006/relationships/slideMaster" Target="../slideMasters/slideMaster10.xml"/><Relationship Id="rId5" Type="http://schemas.openxmlformats.org/officeDocument/2006/relationships/tags" Target="../tags/tag554.xml"/><Relationship Id="rId4" Type="http://schemas.openxmlformats.org/officeDocument/2006/relationships/tags" Target="../tags/tag553.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 Id="rId5" Type="http://schemas.openxmlformats.org/officeDocument/2006/relationships/slideMaster" Target="../slideMasters/slideMaster10.xml"/><Relationship Id="rId4" Type="http://schemas.openxmlformats.org/officeDocument/2006/relationships/tags" Target="../tags/tag5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tags" Target="../tags/tag559.xml"/><Relationship Id="rId5" Type="http://schemas.openxmlformats.org/officeDocument/2006/relationships/slideMaster" Target="../slideMasters/slideMaster10.xml"/><Relationship Id="rId4" Type="http://schemas.openxmlformats.org/officeDocument/2006/relationships/tags" Target="../tags/tag562.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566.xml"/><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slideMaster" Target="../slideMasters/slideMaster11.xml"/><Relationship Id="rId5" Type="http://schemas.openxmlformats.org/officeDocument/2006/relationships/tags" Target="../tags/tag568.xml"/><Relationship Id="rId4" Type="http://schemas.openxmlformats.org/officeDocument/2006/relationships/tags" Target="../tags/tag567.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571.xml"/><Relationship Id="rId2" Type="http://schemas.openxmlformats.org/officeDocument/2006/relationships/tags" Target="../tags/tag570.xml"/><Relationship Id="rId1" Type="http://schemas.openxmlformats.org/officeDocument/2006/relationships/tags" Target="../tags/tag569.xml"/><Relationship Id="rId6" Type="http://schemas.openxmlformats.org/officeDocument/2006/relationships/slideMaster" Target="../slideMasters/slideMaster11.xml"/><Relationship Id="rId5" Type="http://schemas.openxmlformats.org/officeDocument/2006/relationships/tags" Target="../tags/tag573.xml"/><Relationship Id="rId4" Type="http://schemas.openxmlformats.org/officeDocument/2006/relationships/tags" Target="../tags/tag572.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tags" Target="../tags/tag574.xml"/><Relationship Id="rId6" Type="http://schemas.openxmlformats.org/officeDocument/2006/relationships/slideMaster" Target="../slideMasters/slideMaster11.xml"/><Relationship Id="rId5" Type="http://schemas.openxmlformats.org/officeDocument/2006/relationships/tags" Target="../tags/tag578.xml"/><Relationship Id="rId4" Type="http://schemas.openxmlformats.org/officeDocument/2006/relationships/tags" Target="../tags/tag577.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581.xml"/><Relationship Id="rId7" Type="http://schemas.openxmlformats.org/officeDocument/2006/relationships/slideMaster" Target="../slideMasters/slideMaster11.xml"/><Relationship Id="rId2" Type="http://schemas.openxmlformats.org/officeDocument/2006/relationships/tags" Target="../tags/tag580.xml"/><Relationship Id="rId1" Type="http://schemas.openxmlformats.org/officeDocument/2006/relationships/tags" Target="../tags/tag579.xml"/><Relationship Id="rId6" Type="http://schemas.openxmlformats.org/officeDocument/2006/relationships/tags" Target="../tags/tag584.xml"/><Relationship Id="rId5" Type="http://schemas.openxmlformats.org/officeDocument/2006/relationships/tags" Target="../tags/tag583.xml"/><Relationship Id="rId4" Type="http://schemas.openxmlformats.org/officeDocument/2006/relationships/tags" Target="../tags/tag582.xml"/></Relationships>
</file>

<file path=ppt/slideLayouts/_rels/slideLayout115.xml.rels><?xml version="1.0" encoding="UTF-8" standalone="yes"?>
<Relationships xmlns="http://schemas.openxmlformats.org/package/2006/relationships"><Relationship Id="rId8" Type="http://schemas.openxmlformats.org/officeDocument/2006/relationships/tags" Target="../tags/tag592.xml"/><Relationship Id="rId3" Type="http://schemas.openxmlformats.org/officeDocument/2006/relationships/tags" Target="../tags/tag587.xml"/><Relationship Id="rId7" Type="http://schemas.openxmlformats.org/officeDocument/2006/relationships/tags" Target="../tags/tag591.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tags" Target="../tags/tag590.xml"/><Relationship Id="rId5" Type="http://schemas.openxmlformats.org/officeDocument/2006/relationships/tags" Target="../tags/tag589.xml"/><Relationship Id="rId4" Type="http://schemas.openxmlformats.org/officeDocument/2006/relationships/tags" Target="../tags/tag588.xml"/><Relationship Id="rId9"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tags" Target="../tags/tag593.xml"/><Relationship Id="rId5" Type="http://schemas.openxmlformats.org/officeDocument/2006/relationships/slideMaster" Target="../slideMasters/slideMaster11.xml"/><Relationship Id="rId4" Type="http://schemas.openxmlformats.org/officeDocument/2006/relationships/tags" Target="../tags/tag596.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599.xml"/><Relationship Id="rId2" Type="http://schemas.openxmlformats.org/officeDocument/2006/relationships/tags" Target="../tags/tag598.xml"/><Relationship Id="rId1" Type="http://schemas.openxmlformats.org/officeDocument/2006/relationships/tags" Target="../tags/tag597.xml"/><Relationship Id="rId4"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602.xml"/><Relationship Id="rId7" Type="http://schemas.openxmlformats.org/officeDocument/2006/relationships/slideMaster" Target="../slideMasters/slideMaster11.xml"/><Relationship Id="rId2" Type="http://schemas.openxmlformats.org/officeDocument/2006/relationships/tags" Target="../tags/tag601.xml"/><Relationship Id="rId1" Type="http://schemas.openxmlformats.org/officeDocument/2006/relationships/tags" Target="../tags/tag600.xml"/><Relationship Id="rId6" Type="http://schemas.openxmlformats.org/officeDocument/2006/relationships/tags" Target="../tags/tag605.xml"/><Relationship Id="rId5" Type="http://schemas.openxmlformats.org/officeDocument/2006/relationships/tags" Target="../tags/tag604.xml"/><Relationship Id="rId4" Type="http://schemas.openxmlformats.org/officeDocument/2006/relationships/tags" Target="../tags/tag603.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608.xml"/><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slideMaster" Target="../slideMasters/slideMaster11.xml"/><Relationship Id="rId5" Type="http://schemas.openxmlformats.org/officeDocument/2006/relationships/tags" Target="../tags/tag610.xml"/><Relationship Id="rId4" Type="http://schemas.openxmlformats.org/officeDocument/2006/relationships/tags" Target="../tags/tag60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613.xml"/><Relationship Id="rId2" Type="http://schemas.openxmlformats.org/officeDocument/2006/relationships/tags" Target="../tags/tag612.xml"/><Relationship Id="rId1" Type="http://schemas.openxmlformats.org/officeDocument/2006/relationships/tags" Target="../tags/tag611.xml"/><Relationship Id="rId5" Type="http://schemas.openxmlformats.org/officeDocument/2006/relationships/slideMaster" Target="../slideMasters/slideMaster11.xml"/><Relationship Id="rId4" Type="http://schemas.openxmlformats.org/officeDocument/2006/relationships/tags" Target="../tags/tag614.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tags" Target="../tags/tag615.xml"/><Relationship Id="rId5" Type="http://schemas.openxmlformats.org/officeDocument/2006/relationships/slideMaster" Target="../slideMasters/slideMaster11.xml"/><Relationship Id="rId4" Type="http://schemas.openxmlformats.org/officeDocument/2006/relationships/tags" Target="../tags/tag618.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622.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slideMaster" Target="../slideMasters/slideMaster12.xml"/><Relationship Id="rId5" Type="http://schemas.openxmlformats.org/officeDocument/2006/relationships/tags" Target="../tags/tag624.xml"/><Relationship Id="rId4" Type="http://schemas.openxmlformats.org/officeDocument/2006/relationships/tags" Target="../tags/tag623.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627.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slideMaster" Target="../slideMasters/slideMaster12.xml"/><Relationship Id="rId5" Type="http://schemas.openxmlformats.org/officeDocument/2006/relationships/tags" Target="../tags/tag629.xml"/><Relationship Id="rId4" Type="http://schemas.openxmlformats.org/officeDocument/2006/relationships/tags" Target="../tags/tag628.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tags" Target="../tags/tag630.xml"/><Relationship Id="rId6" Type="http://schemas.openxmlformats.org/officeDocument/2006/relationships/slideMaster" Target="../slideMasters/slideMaster12.xml"/><Relationship Id="rId5" Type="http://schemas.openxmlformats.org/officeDocument/2006/relationships/tags" Target="../tags/tag634.xml"/><Relationship Id="rId4" Type="http://schemas.openxmlformats.org/officeDocument/2006/relationships/tags" Target="../tags/tag633.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637.xml"/><Relationship Id="rId7" Type="http://schemas.openxmlformats.org/officeDocument/2006/relationships/slideMaster" Target="../slideMasters/slideMaster12.xml"/><Relationship Id="rId2" Type="http://schemas.openxmlformats.org/officeDocument/2006/relationships/tags" Target="../tags/tag636.xml"/><Relationship Id="rId1" Type="http://schemas.openxmlformats.org/officeDocument/2006/relationships/tags" Target="../tags/tag635.xml"/><Relationship Id="rId6" Type="http://schemas.openxmlformats.org/officeDocument/2006/relationships/tags" Target="../tags/tag640.xml"/><Relationship Id="rId5" Type="http://schemas.openxmlformats.org/officeDocument/2006/relationships/tags" Target="../tags/tag639.xml"/><Relationship Id="rId4" Type="http://schemas.openxmlformats.org/officeDocument/2006/relationships/tags" Target="../tags/tag638.xml"/></Relationships>
</file>

<file path=ppt/slideLayouts/_rels/slideLayout126.xml.rels><?xml version="1.0" encoding="UTF-8" standalone="yes"?>
<Relationships xmlns="http://schemas.openxmlformats.org/package/2006/relationships"><Relationship Id="rId8" Type="http://schemas.openxmlformats.org/officeDocument/2006/relationships/tags" Target="../tags/tag648.xml"/><Relationship Id="rId3" Type="http://schemas.openxmlformats.org/officeDocument/2006/relationships/tags" Target="../tags/tag643.xml"/><Relationship Id="rId7" Type="http://schemas.openxmlformats.org/officeDocument/2006/relationships/tags" Target="../tags/tag647.xml"/><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5" Type="http://schemas.openxmlformats.org/officeDocument/2006/relationships/tags" Target="../tags/tag645.xml"/><Relationship Id="rId4" Type="http://schemas.openxmlformats.org/officeDocument/2006/relationships/tags" Target="../tags/tag644.xml"/><Relationship Id="rId9"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651.xml"/><Relationship Id="rId2" Type="http://schemas.openxmlformats.org/officeDocument/2006/relationships/tags" Target="../tags/tag650.xml"/><Relationship Id="rId1" Type="http://schemas.openxmlformats.org/officeDocument/2006/relationships/tags" Target="../tags/tag649.xml"/><Relationship Id="rId5" Type="http://schemas.openxmlformats.org/officeDocument/2006/relationships/slideMaster" Target="../slideMasters/slideMaster12.xml"/><Relationship Id="rId4" Type="http://schemas.openxmlformats.org/officeDocument/2006/relationships/tags" Target="../tags/tag652.xml"/></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655.xml"/><Relationship Id="rId2" Type="http://schemas.openxmlformats.org/officeDocument/2006/relationships/tags" Target="../tags/tag654.xml"/><Relationship Id="rId1" Type="http://schemas.openxmlformats.org/officeDocument/2006/relationships/tags" Target="../tags/tag653.xml"/><Relationship Id="rId4"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658.xml"/><Relationship Id="rId7" Type="http://schemas.openxmlformats.org/officeDocument/2006/relationships/slideMaster" Target="../slideMasters/slideMaster12.xm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2.xml"/><Relationship Id="rId5" Type="http://schemas.openxmlformats.org/officeDocument/2006/relationships/tags" Target="../tags/tag68.xml"/><Relationship Id="rId4" Type="http://schemas.openxmlformats.org/officeDocument/2006/relationships/tags" Target="../tags/tag67.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664.xml"/><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slideMaster" Target="../slideMasters/slideMaster12.xml"/><Relationship Id="rId5" Type="http://schemas.openxmlformats.org/officeDocument/2006/relationships/tags" Target="../tags/tag666.xml"/><Relationship Id="rId4" Type="http://schemas.openxmlformats.org/officeDocument/2006/relationships/tags" Target="../tags/tag665.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669.xml"/><Relationship Id="rId2" Type="http://schemas.openxmlformats.org/officeDocument/2006/relationships/tags" Target="../tags/tag668.xml"/><Relationship Id="rId1" Type="http://schemas.openxmlformats.org/officeDocument/2006/relationships/tags" Target="../tags/tag667.xml"/><Relationship Id="rId5" Type="http://schemas.openxmlformats.org/officeDocument/2006/relationships/slideMaster" Target="../slideMasters/slideMaster12.xml"/><Relationship Id="rId4" Type="http://schemas.openxmlformats.org/officeDocument/2006/relationships/tags" Target="../tags/tag670.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673.xml"/><Relationship Id="rId2" Type="http://schemas.openxmlformats.org/officeDocument/2006/relationships/tags" Target="../tags/tag672.xml"/><Relationship Id="rId1" Type="http://schemas.openxmlformats.org/officeDocument/2006/relationships/tags" Target="../tags/tag671.xml"/><Relationship Id="rId5" Type="http://schemas.openxmlformats.org/officeDocument/2006/relationships/slideMaster" Target="../slideMasters/slideMaster12.xml"/><Relationship Id="rId4" Type="http://schemas.openxmlformats.org/officeDocument/2006/relationships/tags" Target="../tags/tag674.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678.xml"/><Relationship Id="rId2" Type="http://schemas.openxmlformats.org/officeDocument/2006/relationships/tags" Target="../tags/tag677.xml"/><Relationship Id="rId1" Type="http://schemas.openxmlformats.org/officeDocument/2006/relationships/tags" Target="../tags/tag676.xml"/><Relationship Id="rId6" Type="http://schemas.openxmlformats.org/officeDocument/2006/relationships/slideMaster" Target="../slideMasters/slideMaster13.xml"/><Relationship Id="rId5" Type="http://schemas.openxmlformats.org/officeDocument/2006/relationships/tags" Target="../tags/tag680.xml"/><Relationship Id="rId4" Type="http://schemas.openxmlformats.org/officeDocument/2006/relationships/tags" Target="../tags/tag679.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slideMaster" Target="../slideMasters/slideMaster13.xml"/><Relationship Id="rId5" Type="http://schemas.openxmlformats.org/officeDocument/2006/relationships/tags" Target="../tags/tag685.xml"/><Relationship Id="rId4" Type="http://schemas.openxmlformats.org/officeDocument/2006/relationships/tags" Target="../tags/tag684.xml"/></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688.xml"/><Relationship Id="rId2" Type="http://schemas.openxmlformats.org/officeDocument/2006/relationships/tags" Target="../tags/tag687.xml"/><Relationship Id="rId1" Type="http://schemas.openxmlformats.org/officeDocument/2006/relationships/tags" Target="../tags/tag686.xml"/><Relationship Id="rId6" Type="http://schemas.openxmlformats.org/officeDocument/2006/relationships/slideMaster" Target="../slideMasters/slideMaster13.xml"/><Relationship Id="rId5" Type="http://schemas.openxmlformats.org/officeDocument/2006/relationships/tags" Target="../tags/tag690.xml"/><Relationship Id="rId4" Type="http://schemas.openxmlformats.org/officeDocument/2006/relationships/tags" Target="../tags/tag689.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693.xml"/><Relationship Id="rId7" Type="http://schemas.openxmlformats.org/officeDocument/2006/relationships/slideMaster" Target="../slideMasters/slideMaster13.xml"/><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5" Type="http://schemas.openxmlformats.org/officeDocument/2006/relationships/tags" Target="../tags/tag695.xml"/><Relationship Id="rId4" Type="http://schemas.openxmlformats.org/officeDocument/2006/relationships/tags" Target="../tags/tag694.xml"/></Relationships>
</file>

<file path=ppt/slideLayouts/_rels/slideLayout137.xml.rels><?xml version="1.0" encoding="UTF-8" standalone="yes"?>
<Relationships xmlns="http://schemas.openxmlformats.org/package/2006/relationships"><Relationship Id="rId8" Type="http://schemas.openxmlformats.org/officeDocument/2006/relationships/tags" Target="../tags/tag704.xml"/><Relationship Id="rId3" Type="http://schemas.openxmlformats.org/officeDocument/2006/relationships/tags" Target="../tags/tag699.xml"/><Relationship Id="rId7" Type="http://schemas.openxmlformats.org/officeDocument/2006/relationships/tags" Target="../tags/tag703.xml"/><Relationship Id="rId2" Type="http://schemas.openxmlformats.org/officeDocument/2006/relationships/tags" Target="../tags/tag698.xml"/><Relationship Id="rId1" Type="http://schemas.openxmlformats.org/officeDocument/2006/relationships/tags" Target="../tags/tag697.xml"/><Relationship Id="rId6" Type="http://schemas.openxmlformats.org/officeDocument/2006/relationships/tags" Target="../tags/tag702.xml"/><Relationship Id="rId5" Type="http://schemas.openxmlformats.org/officeDocument/2006/relationships/tags" Target="../tags/tag701.xml"/><Relationship Id="rId4" Type="http://schemas.openxmlformats.org/officeDocument/2006/relationships/tags" Target="../tags/tag700.xml"/><Relationship Id="rId9"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707.xml"/><Relationship Id="rId2" Type="http://schemas.openxmlformats.org/officeDocument/2006/relationships/tags" Target="../tags/tag706.xml"/><Relationship Id="rId1" Type="http://schemas.openxmlformats.org/officeDocument/2006/relationships/tags" Target="../tags/tag705.xml"/><Relationship Id="rId5" Type="http://schemas.openxmlformats.org/officeDocument/2006/relationships/slideMaster" Target="../slideMasters/slideMaster13.xml"/><Relationship Id="rId4" Type="http://schemas.openxmlformats.org/officeDocument/2006/relationships/tags" Target="../tags/tag708.xml"/></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711.xml"/><Relationship Id="rId2" Type="http://schemas.openxmlformats.org/officeDocument/2006/relationships/tags" Target="../tags/tag710.xml"/><Relationship Id="rId1" Type="http://schemas.openxmlformats.org/officeDocument/2006/relationships/tags" Target="../tags/tag709.xml"/><Relationship Id="rId4"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714.xml"/><Relationship Id="rId7" Type="http://schemas.openxmlformats.org/officeDocument/2006/relationships/slideMaster" Target="../slideMasters/slideMaster13.xml"/><Relationship Id="rId2" Type="http://schemas.openxmlformats.org/officeDocument/2006/relationships/tags" Target="../tags/tag713.xml"/><Relationship Id="rId1" Type="http://schemas.openxmlformats.org/officeDocument/2006/relationships/tags" Target="../tags/tag712.xml"/><Relationship Id="rId6" Type="http://schemas.openxmlformats.org/officeDocument/2006/relationships/tags" Target="../tags/tag717.xml"/><Relationship Id="rId5" Type="http://schemas.openxmlformats.org/officeDocument/2006/relationships/tags" Target="../tags/tag716.xml"/><Relationship Id="rId4" Type="http://schemas.openxmlformats.org/officeDocument/2006/relationships/tags" Target="../tags/tag715.xml"/></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720.xml"/><Relationship Id="rId2" Type="http://schemas.openxmlformats.org/officeDocument/2006/relationships/tags" Target="../tags/tag719.xml"/><Relationship Id="rId1" Type="http://schemas.openxmlformats.org/officeDocument/2006/relationships/tags" Target="../tags/tag718.xml"/><Relationship Id="rId6" Type="http://schemas.openxmlformats.org/officeDocument/2006/relationships/slideMaster" Target="../slideMasters/slideMaster13.xml"/><Relationship Id="rId5" Type="http://schemas.openxmlformats.org/officeDocument/2006/relationships/tags" Target="../tags/tag722.xml"/><Relationship Id="rId4" Type="http://schemas.openxmlformats.org/officeDocument/2006/relationships/tags" Target="../tags/tag721.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725.xml"/><Relationship Id="rId2" Type="http://schemas.openxmlformats.org/officeDocument/2006/relationships/tags" Target="../tags/tag724.xml"/><Relationship Id="rId1" Type="http://schemas.openxmlformats.org/officeDocument/2006/relationships/tags" Target="../tags/tag723.xml"/><Relationship Id="rId5" Type="http://schemas.openxmlformats.org/officeDocument/2006/relationships/slideMaster" Target="../slideMasters/slideMaster13.xml"/><Relationship Id="rId4" Type="http://schemas.openxmlformats.org/officeDocument/2006/relationships/tags" Target="../tags/tag726.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729.xml"/><Relationship Id="rId2" Type="http://schemas.openxmlformats.org/officeDocument/2006/relationships/tags" Target="../tags/tag728.xml"/><Relationship Id="rId1" Type="http://schemas.openxmlformats.org/officeDocument/2006/relationships/tags" Target="../tags/tag727.xml"/><Relationship Id="rId5" Type="http://schemas.openxmlformats.org/officeDocument/2006/relationships/slideMaster" Target="../slideMasters/slideMaster13.xml"/><Relationship Id="rId4" Type="http://schemas.openxmlformats.org/officeDocument/2006/relationships/tags" Target="../tags/tag730.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734.xml"/><Relationship Id="rId2" Type="http://schemas.openxmlformats.org/officeDocument/2006/relationships/tags" Target="../tags/tag733.xml"/><Relationship Id="rId1" Type="http://schemas.openxmlformats.org/officeDocument/2006/relationships/tags" Target="../tags/tag732.xml"/><Relationship Id="rId6" Type="http://schemas.openxmlformats.org/officeDocument/2006/relationships/slideMaster" Target="../slideMasters/slideMaster14.xml"/><Relationship Id="rId5" Type="http://schemas.openxmlformats.org/officeDocument/2006/relationships/tags" Target="../tags/tag736.xml"/><Relationship Id="rId4" Type="http://schemas.openxmlformats.org/officeDocument/2006/relationships/tags" Target="../tags/tag735.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739.xml"/><Relationship Id="rId2" Type="http://schemas.openxmlformats.org/officeDocument/2006/relationships/tags" Target="../tags/tag738.xml"/><Relationship Id="rId1" Type="http://schemas.openxmlformats.org/officeDocument/2006/relationships/tags" Target="../tags/tag737.xml"/><Relationship Id="rId6" Type="http://schemas.openxmlformats.org/officeDocument/2006/relationships/slideMaster" Target="../slideMasters/slideMaster14.xml"/><Relationship Id="rId5" Type="http://schemas.openxmlformats.org/officeDocument/2006/relationships/tags" Target="../tags/tag741.xml"/><Relationship Id="rId4" Type="http://schemas.openxmlformats.org/officeDocument/2006/relationships/tags" Target="../tags/tag740.xml"/></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744.xml"/><Relationship Id="rId2" Type="http://schemas.openxmlformats.org/officeDocument/2006/relationships/tags" Target="../tags/tag743.xml"/><Relationship Id="rId1" Type="http://schemas.openxmlformats.org/officeDocument/2006/relationships/tags" Target="../tags/tag742.xml"/><Relationship Id="rId6" Type="http://schemas.openxmlformats.org/officeDocument/2006/relationships/slideMaster" Target="../slideMasters/slideMaster14.xml"/><Relationship Id="rId5" Type="http://schemas.openxmlformats.org/officeDocument/2006/relationships/tags" Target="../tags/tag746.xml"/><Relationship Id="rId4" Type="http://schemas.openxmlformats.org/officeDocument/2006/relationships/tags" Target="../tags/tag745.xml"/></Relationships>
</file>

<file path=ppt/slideLayouts/_rels/slideLayout147.xml.rels><?xml version="1.0" encoding="UTF-8" standalone="yes"?>
<Relationships xmlns="http://schemas.openxmlformats.org/package/2006/relationships"><Relationship Id="rId3" Type="http://schemas.openxmlformats.org/officeDocument/2006/relationships/tags" Target="../tags/tag749.xml"/><Relationship Id="rId7" Type="http://schemas.openxmlformats.org/officeDocument/2006/relationships/slideMaster" Target="../slideMasters/slideMaster14.xml"/><Relationship Id="rId2" Type="http://schemas.openxmlformats.org/officeDocument/2006/relationships/tags" Target="../tags/tag748.xml"/><Relationship Id="rId1" Type="http://schemas.openxmlformats.org/officeDocument/2006/relationships/tags" Target="../tags/tag747.xml"/><Relationship Id="rId6" Type="http://schemas.openxmlformats.org/officeDocument/2006/relationships/tags" Target="../tags/tag752.xml"/><Relationship Id="rId5" Type="http://schemas.openxmlformats.org/officeDocument/2006/relationships/tags" Target="../tags/tag751.xml"/><Relationship Id="rId4" Type="http://schemas.openxmlformats.org/officeDocument/2006/relationships/tags" Target="../tags/tag750.xml"/></Relationships>
</file>

<file path=ppt/slideLayouts/_rels/slideLayout148.xml.rels><?xml version="1.0" encoding="UTF-8" standalone="yes"?>
<Relationships xmlns="http://schemas.openxmlformats.org/package/2006/relationships"><Relationship Id="rId8" Type="http://schemas.openxmlformats.org/officeDocument/2006/relationships/tags" Target="../tags/tag760.xml"/><Relationship Id="rId3" Type="http://schemas.openxmlformats.org/officeDocument/2006/relationships/tags" Target="../tags/tag755.xml"/><Relationship Id="rId7" Type="http://schemas.openxmlformats.org/officeDocument/2006/relationships/tags" Target="../tags/tag759.xml"/><Relationship Id="rId2" Type="http://schemas.openxmlformats.org/officeDocument/2006/relationships/tags" Target="../tags/tag754.xml"/><Relationship Id="rId1" Type="http://schemas.openxmlformats.org/officeDocument/2006/relationships/tags" Target="../tags/tag753.xml"/><Relationship Id="rId6" Type="http://schemas.openxmlformats.org/officeDocument/2006/relationships/tags" Target="../tags/tag758.xml"/><Relationship Id="rId5" Type="http://schemas.openxmlformats.org/officeDocument/2006/relationships/tags" Target="../tags/tag757.xml"/><Relationship Id="rId4" Type="http://schemas.openxmlformats.org/officeDocument/2006/relationships/tags" Target="../tags/tag756.xml"/><Relationship Id="rId9"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3" Type="http://schemas.openxmlformats.org/officeDocument/2006/relationships/tags" Target="../tags/tag763.xml"/><Relationship Id="rId2" Type="http://schemas.openxmlformats.org/officeDocument/2006/relationships/tags" Target="../tags/tag762.xml"/><Relationship Id="rId1" Type="http://schemas.openxmlformats.org/officeDocument/2006/relationships/tags" Target="../tags/tag761.xml"/><Relationship Id="rId5" Type="http://schemas.openxmlformats.org/officeDocument/2006/relationships/slideMaster" Target="../slideMasters/slideMaster14.xml"/><Relationship Id="rId4" Type="http://schemas.openxmlformats.org/officeDocument/2006/relationships/tags" Target="../tags/tag76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slideMaster" Target="../slideMasters/slideMaster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767.xml"/><Relationship Id="rId2" Type="http://schemas.openxmlformats.org/officeDocument/2006/relationships/tags" Target="../tags/tag766.xml"/><Relationship Id="rId1" Type="http://schemas.openxmlformats.org/officeDocument/2006/relationships/tags" Target="../tags/tag765.xml"/><Relationship Id="rId4"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770.xml"/><Relationship Id="rId7" Type="http://schemas.openxmlformats.org/officeDocument/2006/relationships/slideMaster" Target="../slideMasters/slideMaster14.xml"/><Relationship Id="rId2" Type="http://schemas.openxmlformats.org/officeDocument/2006/relationships/tags" Target="../tags/tag769.xml"/><Relationship Id="rId1" Type="http://schemas.openxmlformats.org/officeDocument/2006/relationships/tags" Target="../tags/tag768.xml"/><Relationship Id="rId6" Type="http://schemas.openxmlformats.org/officeDocument/2006/relationships/tags" Target="../tags/tag773.xml"/><Relationship Id="rId5" Type="http://schemas.openxmlformats.org/officeDocument/2006/relationships/tags" Target="../tags/tag772.xml"/><Relationship Id="rId4" Type="http://schemas.openxmlformats.org/officeDocument/2006/relationships/tags" Target="../tags/tag771.xml"/></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776.xml"/><Relationship Id="rId2" Type="http://schemas.openxmlformats.org/officeDocument/2006/relationships/tags" Target="../tags/tag775.xml"/><Relationship Id="rId1" Type="http://schemas.openxmlformats.org/officeDocument/2006/relationships/tags" Target="../tags/tag774.xml"/><Relationship Id="rId6" Type="http://schemas.openxmlformats.org/officeDocument/2006/relationships/slideMaster" Target="../slideMasters/slideMaster14.xml"/><Relationship Id="rId5" Type="http://schemas.openxmlformats.org/officeDocument/2006/relationships/tags" Target="../tags/tag778.xml"/><Relationship Id="rId4" Type="http://schemas.openxmlformats.org/officeDocument/2006/relationships/tags" Target="../tags/tag777.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781.xml"/><Relationship Id="rId2" Type="http://schemas.openxmlformats.org/officeDocument/2006/relationships/tags" Target="../tags/tag780.xml"/><Relationship Id="rId1" Type="http://schemas.openxmlformats.org/officeDocument/2006/relationships/tags" Target="../tags/tag779.xml"/><Relationship Id="rId5" Type="http://schemas.openxmlformats.org/officeDocument/2006/relationships/slideMaster" Target="../slideMasters/slideMaster14.xml"/><Relationship Id="rId4" Type="http://schemas.openxmlformats.org/officeDocument/2006/relationships/tags" Target="../tags/tag78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785.xml"/><Relationship Id="rId2" Type="http://schemas.openxmlformats.org/officeDocument/2006/relationships/tags" Target="../tags/tag784.xml"/><Relationship Id="rId1" Type="http://schemas.openxmlformats.org/officeDocument/2006/relationships/tags" Target="../tags/tag783.xml"/><Relationship Id="rId5" Type="http://schemas.openxmlformats.org/officeDocument/2006/relationships/slideMaster" Target="../slideMasters/slideMaster14.xml"/><Relationship Id="rId4" Type="http://schemas.openxmlformats.org/officeDocument/2006/relationships/tags" Target="../tags/tag786.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789.xml"/><Relationship Id="rId1" Type="http://schemas.openxmlformats.org/officeDocument/2006/relationships/tags" Target="../tags/tag788.xml"/></Relationships>
</file>

<file path=ppt/slideLayouts/_rels/slideLayout156.xml.rels><?xml version="1.0" encoding="UTF-8" standalone="yes"?>
<Relationships xmlns="http://schemas.openxmlformats.org/package/2006/relationships"><Relationship Id="rId3" Type="http://schemas.openxmlformats.org/officeDocument/2006/relationships/tags" Target="../tags/tag792.xml"/><Relationship Id="rId2" Type="http://schemas.openxmlformats.org/officeDocument/2006/relationships/tags" Target="../tags/tag791.xml"/><Relationship Id="rId1" Type="http://schemas.openxmlformats.org/officeDocument/2006/relationships/tags" Target="../tags/tag790.xml"/><Relationship Id="rId6" Type="http://schemas.openxmlformats.org/officeDocument/2006/relationships/slideMaster" Target="../slideMasters/slideMaster15.xml"/><Relationship Id="rId5" Type="http://schemas.openxmlformats.org/officeDocument/2006/relationships/tags" Target="../tags/tag794.xml"/><Relationship Id="rId4" Type="http://schemas.openxmlformats.org/officeDocument/2006/relationships/tags" Target="../tags/tag793.xml"/></Relationships>
</file>

<file path=ppt/slideLayouts/_rels/slideLayout157.xml.rels><?xml version="1.0" encoding="UTF-8" standalone="yes"?>
<Relationships xmlns="http://schemas.openxmlformats.org/package/2006/relationships"><Relationship Id="rId3" Type="http://schemas.openxmlformats.org/officeDocument/2006/relationships/tags" Target="../tags/tag797.xml"/><Relationship Id="rId2" Type="http://schemas.openxmlformats.org/officeDocument/2006/relationships/tags" Target="../tags/tag796.xml"/><Relationship Id="rId1" Type="http://schemas.openxmlformats.org/officeDocument/2006/relationships/tags" Target="../tags/tag795.xml"/><Relationship Id="rId6" Type="http://schemas.openxmlformats.org/officeDocument/2006/relationships/slideMaster" Target="../slideMasters/slideMaster15.xml"/><Relationship Id="rId5" Type="http://schemas.openxmlformats.org/officeDocument/2006/relationships/tags" Target="../tags/tag799.xml"/><Relationship Id="rId4" Type="http://schemas.openxmlformats.org/officeDocument/2006/relationships/tags" Target="../tags/tag798.xml"/></Relationships>
</file>

<file path=ppt/slideLayouts/_rels/slideLayout158.xml.rels><?xml version="1.0" encoding="UTF-8" standalone="yes"?>
<Relationships xmlns="http://schemas.openxmlformats.org/package/2006/relationships"><Relationship Id="rId3" Type="http://schemas.openxmlformats.org/officeDocument/2006/relationships/tags" Target="../tags/tag802.xml"/><Relationship Id="rId7" Type="http://schemas.openxmlformats.org/officeDocument/2006/relationships/slideMaster" Target="../slideMasters/slideMaster15.xml"/><Relationship Id="rId2" Type="http://schemas.openxmlformats.org/officeDocument/2006/relationships/tags" Target="../tags/tag801.xml"/><Relationship Id="rId1" Type="http://schemas.openxmlformats.org/officeDocument/2006/relationships/tags" Target="../tags/tag800.xml"/><Relationship Id="rId6" Type="http://schemas.openxmlformats.org/officeDocument/2006/relationships/tags" Target="../tags/tag805.xml"/><Relationship Id="rId5" Type="http://schemas.openxmlformats.org/officeDocument/2006/relationships/tags" Target="../tags/tag804.xml"/><Relationship Id="rId4" Type="http://schemas.openxmlformats.org/officeDocument/2006/relationships/tags" Target="../tags/tag803.xml"/></Relationships>
</file>

<file path=ppt/slideLayouts/_rels/slideLayout159.xml.rels><?xml version="1.0" encoding="UTF-8" standalone="yes"?>
<Relationships xmlns="http://schemas.openxmlformats.org/package/2006/relationships"><Relationship Id="rId8" Type="http://schemas.openxmlformats.org/officeDocument/2006/relationships/tags" Target="../tags/tag813.xml"/><Relationship Id="rId3" Type="http://schemas.openxmlformats.org/officeDocument/2006/relationships/tags" Target="../tags/tag808.xml"/><Relationship Id="rId7" Type="http://schemas.openxmlformats.org/officeDocument/2006/relationships/tags" Target="../tags/tag812.xml"/><Relationship Id="rId2" Type="http://schemas.openxmlformats.org/officeDocument/2006/relationships/tags" Target="../tags/tag807.xml"/><Relationship Id="rId1" Type="http://schemas.openxmlformats.org/officeDocument/2006/relationships/tags" Target="../tags/tag806.x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 Id="rId9"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87.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9"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816.xml"/><Relationship Id="rId2" Type="http://schemas.openxmlformats.org/officeDocument/2006/relationships/tags" Target="../tags/tag815.xml"/><Relationship Id="rId1" Type="http://schemas.openxmlformats.org/officeDocument/2006/relationships/tags" Target="../tags/tag814.xml"/><Relationship Id="rId5" Type="http://schemas.openxmlformats.org/officeDocument/2006/relationships/slideMaster" Target="../slideMasters/slideMaster15.xml"/><Relationship Id="rId4" Type="http://schemas.openxmlformats.org/officeDocument/2006/relationships/tags" Target="../tags/tag817.xml"/></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820.xml"/><Relationship Id="rId2" Type="http://schemas.openxmlformats.org/officeDocument/2006/relationships/tags" Target="../tags/tag819.xml"/><Relationship Id="rId1" Type="http://schemas.openxmlformats.org/officeDocument/2006/relationships/tags" Target="../tags/tag818.xml"/><Relationship Id="rId4"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823.xml"/><Relationship Id="rId7" Type="http://schemas.openxmlformats.org/officeDocument/2006/relationships/slideMaster" Target="../slideMasters/slideMaster15.xml"/><Relationship Id="rId2" Type="http://schemas.openxmlformats.org/officeDocument/2006/relationships/tags" Target="../tags/tag822.xml"/><Relationship Id="rId1" Type="http://schemas.openxmlformats.org/officeDocument/2006/relationships/tags" Target="../tags/tag821.xml"/><Relationship Id="rId6" Type="http://schemas.openxmlformats.org/officeDocument/2006/relationships/tags" Target="../tags/tag826.xml"/><Relationship Id="rId5" Type="http://schemas.openxmlformats.org/officeDocument/2006/relationships/tags" Target="../tags/tag825.xml"/><Relationship Id="rId4" Type="http://schemas.openxmlformats.org/officeDocument/2006/relationships/tags" Target="../tags/tag824.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829.xml"/><Relationship Id="rId2" Type="http://schemas.openxmlformats.org/officeDocument/2006/relationships/tags" Target="../tags/tag828.xml"/><Relationship Id="rId1" Type="http://schemas.openxmlformats.org/officeDocument/2006/relationships/tags" Target="../tags/tag827.xml"/><Relationship Id="rId6" Type="http://schemas.openxmlformats.org/officeDocument/2006/relationships/slideMaster" Target="../slideMasters/slideMaster15.xml"/><Relationship Id="rId5" Type="http://schemas.openxmlformats.org/officeDocument/2006/relationships/tags" Target="../tags/tag831.xml"/><Relationship Id="rId4" Type="http://schemas.openxmlformats.org/officeDocument/2006/relationships/tags" Target="../tags/tag830.xml"/></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834.xml"/><Relationship Id="rId2" Type="http://schemas.openxmlformats.org/officeDocument/2006/relationships/tags" Target="../tags/tag833.xml"/><Relationship Id="rId1" Type="http://schemas.openxmlformats.org/officeDocument/2006/relationships/tags" Target="../tags/tag832.xml"/><Relationship Id="rId5" Type="http://schemas.openxmlformats.org/officeDocument/2006/relationships/slideMaster" Target="../slideMasters/slideMaster15.xml"/><Relationship Id="rId4" Type="http://schemas.openxmlformats.org/officeDocument/2006/relationships/tags" Target="../tags/tag835.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838.xml"/><Relationship Id="rId2" Type="http://schemas.openxmlformats.org/officeDocument/2006/relationships/tags" Target="../tags/tag837.xml"/><Relationship Id="rId1" Type="http://schemas.openxmlformats.org/officeDocument/2006/relationships/tags" Target="../tags/tag836.xml"/><Relationship Id="rId5" Type="http://schemas.openxmlformats.org/officeDocument/2006/relationships/slideMaster" Target="../slideMasters/slideMaster15.xml"/><Relationship Id="rId4" Type="http://schemas.openxmlformats.org/officeDocument/2006/relationships/tags" Target="../tags/tag839.xml"/></Relationships>
</file>

<file path=ppt/slideLayouts/_rels/slideLayout166.xml.rels><?xml version="1.0" encoding="UTF-8" standalone="yes"?>
<Relationships xmlns="http://schemas.openxmlformats.org/package/2006/relationships"><Relationship Id="rId3" Type="http://schemas.openxmlformats.org/officeDocument/2006/relationships/tags" Target="../tags/tag843.xml"/><Relationship Id="rId2" Type="http://schemas.openxmlformats.org/officeDocument/2006/relationships/tags" Target="../tags/tag842.xml"/><Relationship Id="rId1" Type="http://schemas.openxmlformats.org/officeDocument/2006/relationships/tags" Target="../tags/tag841.xml"/><Relationship Id="rId6" Type="http://schemas.openxmlformats.org/officeDocument/2006/relationships/slideMaster" Target="../slideMasters/slideMaster16.xml"/><Relationship Id="rId5" Type="http://schemas.openxmlformats.org/officeDocument/2006/relationships/tags" Target="../tags/tag845.xml"/><Relationship Id="rId4" Type="http://schemas.openxmlformats.org/officeDocument/2006/relationships/tags" Target="../tags/tag844.xml"/></Relationships>
</file>

<file path=ppt/slideLayouts/_rels/slideLayout167.xml.rels><?xml version="1.0" encoding="UTF-8" standalone="yes"?>
<Relationships xmlns="http://schemas.openxmlformats.org/package/2006/relationships"><Relationship Id="rId3" Type="http://schemas.openxmlformats.org/officeDocument/2006/relationships/tags" Target="../tags/tag848.xml"/><Relationship Id="rId2" Type="http://schemas.openxmlformats.org/officeDocument/2006/relationships/tags" Target="../tags/tag847.xml"/><Relationship Id="rId1" Type="http://schemas.openxmlformats.org/officeDocument/2006/relationships/tags" Target="../tags/tag846.xml"/><Relationship Id="rId6" Type="http://schemas.openxmlformats.org/officeDocument/2006/relationships/slideMaster" Target="../slideMasters/slideMaster16.xml"/><Relationship Id="rId5" Type="http://schemas.openxmlformats.org/officeDocument/2006/relationships/tags" Target="../tags/tag850.xml"/><Relationship Id="rId4" Type="http://schemas.openxmlformats.org/officeDocument/2006/relationships/tags" Target="../tags/tag849.xml"/></Relationships>
</file>

<file path=ppt/slideLayouts/_rels/slideLayout168.xml.rels><?xml version="1.0" encoding="UTF-8" standalone="yes"?>
<Relationships xmlns="http://schemas.openxmlformats.org/package/2006/relationships"><Relationship Id="rId3" Type="http://schemas.openxmlformats.org/officeDocument/2006/relationships/tags" Target="../tags/tag853.xml"/><Relationship Id="rId2" Type="http://schemas.openxmlformats.org/officeDocument/2006/relationships/tags" Target="../tags/tag852.xml"/><Relationship Id="rId1" Type="http://schemas.openxmlformats.org/officeDocument/2006/relationships/tags" Target="../tags/tag851.xml"/><Relationship Id="rId6" Type="http://schemas.openxmlformats.org/officeDocument/2006/relationships/slideMaster" Target="../slideMasters/slideMaster16.xml"/><Relationship Id="rId5" Type="http://schemas.openxmlformats.org/officeDocument/2006/relationships/tags" Target="../tags/tag855.xml"/><Relationship Id="rId4" Type="http://schemas.openxmlformats.org/officeDocument/2006/relationships/tags" Target="../tags/tag854.xml"/></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858.xml"/><Relationship Id="rId2" Type="http://schemas.openxmlformats.org/officeDocument/2006/relationships/tags" Target="../tags/tag857.xml"/><Relationship Id="rId1" Type="http://schemas.openxmlformats.org/officeDocument/2006/relationships/tags" Target="../tags/tag856.xml"/><Relationship Id="rId6" Type="http://schemas.openxmlformats.org/officeDocument/2006/relationships/slideMaster" Target="../slideMasters/slideMaster16.xml"/><Relationship Id="rId5" Type="http://schemas.openxmlformats.org/officeDocument/2006/relationships/tags" Target="../tags/tag860.xml"/><Relationship Id="rId4" Type="http://schemas.openxmlformats.org/officeDocument/2006/relationships/tags" Target="../tags/tag859.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Master" Target="../slideMasters/slideMaster2.xml"/><Relationship Id="rId4" Type="http://schemas.openxmlformats.org/officeDocument/2006/relationships/tags" Target="../tags/tag91.xml"/></Relationships>
</file>

<file path=ppt/slideLayouts/_rels/slideLayout170.xml.rels><?xml version="1.0" encoding="UTF-8" standalone="yes"?>
<Relationships xmlns="http://schemas.openxmlformats.org/package/2006/relationships"><Relationship Id="rId3" Type="http://schemas.openxmlformats.org/officeDocument/2006/relationships/tags" Target="../tags/tag863.xml"/><Relationship Id="rId7" Type="http://schemas.openxmlformats.org/officeDocument/2006/relationships/slideMaster" Target="../slideMasters/slideMaster16.xml"/><Relationship Id="rId2" Type="http://schemas.openxmlformats.org/officeDocument/2006/relationships/tags" Target="../tags/tag862.xml"/><Relationship Id="rId1" Type="http://schemas.openxmlformats.org/officeDocument/2006/relationships/tags" Target="../tags/tag861.xml"/><Relationship Id="rId6" Type="http://schemas.openxmlformats.org/officeDocument/2006/relationships/tags" Target="../tags/tag866.xml"/><Relationship Id="rId5" Type="http://schemas.openxmlformats.org/officeDocument/2006/relationships/tags" Target="../tags/tag865.xml"/><Relationship Id="rId4" Type="http://schemas.openxmlformats.org/officeDocument/2006/relationships/tags" Target="../tags/tag864.xml"/></Relationships>
</file>

<file path=ppt/slideLayouts/_rels/slideLayout171.xml.rels><?xml version="1.0" encoding="UTF-8" standalone="yes"?>
<Relationships xmlns="http://schemas.openxmlformats.org/package/2006/relationships"><Relationship Id="rId8" Type="http://schemas.openxmlformats.org/officeDocument/2006/relationships/tags" Target="../tags/tag874.xml"/><Relationship Id="rId3" Type="http://schemas.openxmlformats.org/officeDocument/2006/relationships/tags" Target="../tags/tag869.xml"/><Relationship Id="rId7" Type="http://schemas.openxmlformats.org/officeDocument/2006/relationships/tags" Target="../tags/tag873.xml"/><Relationship Id="rId2" Type="http://schemas.openxmlformats.org/officeDocument/2006/relationships/tags" Target="../tags/tag868.xml"/><Relationship Id="rId1" Type="http://schemas.openxmlformats.org/officeDocument/2006/relationships/tags" Target="../tags/tag867.xml"/><Relationship Id="rId6" Type="http://schemas.openxmlformats.org/officeDocument/2006/relationships/tags" Target="../tags/tag872.xml"/><Relationship Id="rId5" Type="http://schemas.openxmlformats.org/officeDocument/2006/relationships/tags" Target="../tags/tag871.xml"/><Relationship Id="rId4" Type="http://schemas.openxmlformats.org/officeDocument/2006/relationships/tags" Target="../tags/tag870.xml"/><Relationship Id="rId9"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877.xml"/><Relationship Id="rId2" Type="http://schemas.openxmlformats.org/officeDocument/2006/relationships/tags" Target="../tags/tag876.xml"/><Relationship Id="rId1" Type="http://schemas.openxmlformats.org/officeDocument/2006/relationships/tags" Target="../tags/tag875.xml"/><Relationship Id="rId5" Type="http://schemas.openxmlformats.org/officeDocument/2006/relationships/slideMaster" Target="../slideMasters/slideMaster16.xml"/><Relationship Id="rId4" Type="http://schemas.openxmlformats.org/officeDocument/2006/relationships/tags" Target="../tags/tag878.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881.xml"/><Relationship Id="rId2" Type="http://schemas.openxmlformats.org/officeDocument/2006/relationships/tags" Target="../tags/tag880.xml"/><Relationship Id="rId1" Type="http://schemas.openxmlformats.org/officeDocument/2006/relationships/tags" Target="../tags/tag879.xml"/><Relationship Id="rId4"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884.xml"/><Relationship Id="rId7" Type="http://schemas.openxmlformats.org/officeDocument/2006/relationships/slideMaster" Target="../slideMasters/slideMaster16.xml"/><Relationship Id="rId2" Type="http://schemas.openxmlformats.org/officeDocument/2006/relationships/tags" Target="../tags/tag883.xml"/><Relationship Id="rId1" Type="http://schemas.openxmlformats.org/officeDocument/2006/relationships/tags" Target="../tags/tag882.xml"/><Relationship Id="rId6" Type="http://schemas.openxmlformats.org/officeDocument/2006/relationships/tags" Target="../tags/tag887.xml"/><Relationship Id="rId5" Type="http://schemas.openxmlformats.org/officeDocument/2006/relationships/tags" Target="../tags/tag886.xml"/><Relationship Id="rId4" Type="http://schemas.openxmlformats.org/officeDocument/2006/relationships/tags" Target="../tags/tag885.xml"/></Relationships>
</file>

<file path=ppt/slideLayouts/_rels/slideLayout175.xml.rels><?xml version="1.0" encoding="UTF-8" standalone="yes"?>
<Relationships xmlns="http://schemas.openxmlformats.org/package/2006/relationships"><Relationship Id="rId3" Type="http://schemas.openxmlformats.org/officeDocument/2006/relationships/tags" Target="../tags/tag890.xml"/><Relationship Id="rId2" Type="http://schemas.openxmlformats.org/officeDocument/2006/relationships/tags" Target="../tags/tag889.xml"/><Relationship Id="rId1" Type="http://schemas.openxmlformats.org/officeDocument/2006/relationships/tags" Target="../tags/tag888.xml"/><Relationship Id="rId6" Type="http://schemas.openxmlformats.org/officeDocument/2006/relationships/slideMaster" Target="../slideMasters/slideMaster16.xml"/><Relationship Id="rId5" Type="http://schemas.openxmlformats.org/officeDocument/2006/relationships/tags" Target="../tags/tag892.xml"/><Relationship Id="rId4" Type="http://schemas.openxmlformats.org/officeDocument/2006/relationships/tags" Target="../tags/tag891.xml"/></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895.xml"/><Relationship Id="rId2" Type="http://schemas.openxmlformats.org/officeDocument/2006/relationships/tags" Target="../tags/tag894.xml"/><Relationship Id="rId1" Type="http://schemas.openxmlformats.org/officeDocument/2006/relationships/tags" Target="../tags/tag893.xml"/><Relationship Id="rId5" Type="http://schemas.openxmlformats.org/officeDocument/2006/relationships/slideMaster" Target="../slideMasters/slideMaster16.xml"/><Relationship Id="rId4" Type="http://schemas.openxmlformats.org/officeDocument/2006/relationships/tags" Target="../tags/tag896.xml"/></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899.xml"/><Relationship Id="rId2" Type="http://schemas.openxmlformats.org/officeDocument/2006/relationships/tags" Target="../tags/tag898.xml"/><Relationship Id="rId1" Type="http://schemas.openxmlformats.org/officeDocument/2006/relationships/tags" Target="../tags/tag897.xml"/><Relationship Id="rId5" Type="http://schemas.openxmlformats.org/officeDocument/2006/relationships/slideMaster" Target="../slideMasters/slideMaster16.xml"/><Relationship Id="rId4" Type="http://schemas.openxmlformats.org/officeDocument/2006/relationships/tags" Target="../tags/tag900.xml"/></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904.xml"/><Relationship Id="rId2" Type="http://schemas.openxmlformats.org/officeDocument/2006/relationships/tags" Target="../tags/tag903.xml"/><Relationship Id="rId1" Type="http://schemas.openxmlformats.org/officeDocument/2006/relationships/tags" Target="../tags/tag902.xml"/><Relationship Id="rId6" Type="http://schemas.openxmlformats.org/officeDocument/2006/relationships/slideMaster" Target="../slideMasters/slideMaster17.xml"/><Relationship Id="rId5" Type="http://schemas.openxmlformats.org/officeDocument/2006/relationships/tags" Target="../tags/tag906.xml"/><Relationship Id="rId4" Type="http://schemas.openxmlformats.org/officeDocument/2006/relationships/tags" Target="../tags/tag905.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909.xml"/><Relationship Id="rId2" Type="http://schemas.openxmlformats.org/officeDocument/2006/relationships/tags" Target="../tags/tag908.xml"/><Relationship Id="rId1" Type="http://schemas.openxmlformats.org/officeDocument/2006/relationships/tags" Target="../tags/tag907.xml"/><Relationship Id="rId6" Type="http://schemas.openxmlformats.org/officeDocument/2006/relationships/slideMaster" Target="../slideMasters/slideMaster17.xml"/><Relationship Id="rId5" Type="http://schemas.openxmlformats.org/officeDocument/2006/relationships/tags" Target="../tags/tag911.xml"/><Relationship Id="rId4" Type="http://schemas.openxmlformats.org/officeDocument/2006/relationships/tags" Target="../tags/tag91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914.xml"/><Relationship Id="rId2" Type="http://schemas.openxmlformats.org/officeDocument/2006/relationships/tags" Target="../tags/tag913.xml"/><Relationship Id="rId1" Type="http://schemas.openxmlformats.org/officeDocument/2006/relationships/tags" Target="../tags/tag912.xml"/><Relationship Id="rId6" Type="http://schemas.openxmlformats.org/officeDocument/2006/relationships/slideMaster" Target="../slideMasters/slideMaster17.xml"/><Relationship Id="rId5" Type="http://schemas.openxmlformats.org/officeDocument/2006/relationships/tags" Target="../tags/tag916.xml"/><Relationship Id="rId4" Type="http://schemas.openxmlformats.org/officeDocument/2006/relationships/tags" Target="../tags/tag915.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919.xml"/><Relationship Id="rId7" Type="http://schemas.openxmlformats.org/officeDocument/2006/relationships/slideMaster" Target="../slideMasters/slideMaster17.xml"/><Relationship Id="rId2" Type="http://schemas.openxmlformats.org/officeDocument/2006/relationships/tags" Target="../tags/tag918.xml"/><Relationship Id="rId1" Type="http://schemas.openxmlformats.org/officeDocument/2006/relationships/tags" Target="../tags/tag917.xml"/><Relationship Id="rId6" Type="http://schemas.openxmlformats.org/officeDocument/2006/relationships/tags" Target="../tags/tag922.xml"/><Relationship Id="rId5" Type="http://schemas.openxmlformats.org/officeDocument/2006/relationships/tags" Target="../tags/tag921.xml"/><Relationship Id="rId4" Type="http://schemas.openxmlformats.org/officeDocument/2006/relationships/tags" Target="../tags/tag920.xml"/></Relationships>
</file>

<file path=ppt/slideLayouts/_rels/slideLayout182.xml.rels><?xml version="1.0" encoding="UTF-8" standalone="yes"?>
<Relationships xmlns="http://schemas.openxmlformats.org/package/2006/relationships"><Relationship Id="rId8" Type="http://schemas.openxmlformats.org/officeDocument/2006/relationships/tags" Target="../tags/tag930.xml"/><Relationship Id="rId3" Type="http://schemas.openxmlformats.org/officeDocument/2006/relationships/tags" Target="../tags/tag925.xml"/><Relationship Id="rId7" Type="http://schemas.openxmlformats.org/officeDocument/2006/relationships/tags" Target="../tags/tag929.xml"/><Relationship Id="rId2" Type="http://schemas.openxmlformats.org/officeDocument/2006/relationships/tags" Target="../tags/tag924.xml"/><Relationship Id="rId1" Type="http://schemas.openxmlformats.org/officeDocument/2006/relationships/tags" Target="../tags/tag923.xml"/><Relationship Id="rId6" Type="http://schemas.openxmlformats.org/officeDocument/2006/relationships/tags" Target="../tags/tag928.xml"/><Relationship Id="rId5" Type="http://schemas.openxmlformats.org/officeDocument/2006/relationships/tags" Target="../tags/tag927.xml"/><Relationship Id="rId4" Type="http://schemas.openxmlformats.org/officeDocument/2006/relationships/tags" Target="../tags/tag926.xml"/><Relationship Id="rId9"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933.xml"/><Relationship Id="rId2" Type="http://schemas.openxmlformats.org/officeDocument/2006/relationships/tags" Target="../tags/tag932.xml"/><Relationship Id="rId1" Type="http://schemas.openxmlformats.org/officeDocument/2006/relationships/tags" Target="../tags/tag931.xml"/><Relationship Id="rId5" Type="http://schemas.openxmlformats.org/officeDocument/2006/relationships/slideMaster" Target="../slideMasters/slideMaster17.xml"/><Relationship Id="rId4" Type="http://schemas.openxmlformats.org/officeDocument/2006/relationships/tags" Target="../tags/tag934.xml"/></Relationships>
</file>

<file path=ppt/slideLayouts/_rels/slideLayout184.xml.rels><?xml version="1.0" encoding="UTF-8" standalone="yes"?>
<Relationships xmlns="http://schemas.openxmlformats.org/package/2006/relationships"><Relationship Id="rId3" Type="http://schemas.openxmlformats.org/officeDocument/2006/relationships/tags" Target="../tags/tag937.xml"/><Relationship Id="rId2" Type="http://schemas.openxmlformats.org/officeDocument/2006/relationships/tags" Target="../tags/tag936.xml"/><Relationship Id="rId1" Type="http://schemas.openxmlformats.org/officeDocument/2006/relationships/tags" Target="../tags/tag935.xml"/><Relationship Id="rId4"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3" Type="http://schemas.openxmlformats.org/officeDocument/2006/relationships/tags" Target="../tags/tag940.xml"/><Relationship Id="rId7" Type="http://schemas.openxmlformats.org/officeDocument/2006/relationships/slideMaster" Target="../slideMasters/slideMaster17.xml"/><Relationship Id="rId2" Type="http://schemas.openxmlformats.org/officeDocument/2006/relationships/tags" Target="../tags/tag939.xml"/><Relationship Id="rId1" Type="http://schemas.openxmlformats.org/officeDocument/2006/relationships/tags" Target="../tags/tag938.xml"/><Relationship Id="rId6" Type="http://schemas.openxmlformats.org/officeDocument/2006/relationships/tags" Target="../tags/tag943.xml"/><Relationship Id="rId5" Type="http://schemas.openxmlformats.org/officeDocument/2006/relationships/tags" Target="../tags/tag942.xml"/><Relationship Id="rId4" Type="http://schemas.openxmlformats.org/officeDocument/2006/relationships/tags" Target="../tags/tag941.xml"/></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946.xml"/><Relationship Id="rId2" Type="http://schemas.openxmlformats.org/officeDocument/2006/relationships/tags" Target="../tags/tag945.xml"/><Relationship Id="rId1" Type="http://schemas.openxmlformats.org/officeDocument/2006/relationships/tags" Target="../tags/tag944.xml"/><Relationship Id="rId6" Type="http://schemas.openxmlformats.org/officeDocument/2006/relationships/slideMaster" Target="../slideMasters/slideMaster17.xml"/><Relationship Id="rId5" Type="http://schemas.openxmlformats.org/officeDocument/2006/relationships/tags" Target="../tags/tag948.xml"/><Relationship Id="rId4" Type="http://schemas.openxmlformats.org/officeDocument/2006/relationships/tags" Target="../tags/tag947.xml"/></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951.xml"/><Relationship Id="rId2" Type="http://schemas.openxmlformats.org/officeDocument/2006/relationships/tags" Target="../tags/tag950.xml"/><Relationship Id="rId1" Type="http://schemas.openxmlformats.org/officeDocument/2006/relationships/tags" Target="../tags/tag949.xml"/><Relationship Id="rId5" Type="http://schemas.openxmlformats.org/officeDocument/2006/relationships/slideMaster" Target="../slideMasters/slideMaster17.xml"/><Relationship Id="rId4" Type="http://schemas.openxmlformats.org/officeDocument/2006/relationships/tags" Target="../tags/tag952.xml"/></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955.xml"/><Relationship Id="rId2" Type="http://schemas.openxmlformats.org/officeDocument/2006/relationships/tags" Target="../tags/tag954.xml"/><Relationship Id="rId1" Type="http://schemas.openxmlformats.org/officeDocument/2006/relationships/tags" Target="../tags/tag953.xml"/><Relationship Id="rId5" Type="http://schemas.openxmlformats.org/officeDocument/2006/relationships/slideMaster" Target="../slideMasters/slideMaster17.xml"/><Relationship Id="rId4" Type="http://schemas.openxmlformats.org/officeDocument/2006/relationships/tags" Target="../tags/tag95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slideMaster" Target="../slideMasters/slideMaster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Master" Target="../slideMasters/slideMaster2.xml"/><Relationship Id="rId5" Type="http://schemas.openxmlformats.org/officeDocument/2006/relationships/tags" Target="../tags/tag105.xml"/><Relationship Id="rId4" Type="http://schemas.openxmlformats.org/officeDocument/2006/relationships/tags" Target="../tags/tag10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slideMaster" Target="../slideMasters/slideMaster2.xml"/><Relationship Id="rId4" Type="http://schemas.openxmlformats.org/officeDocument/2006/relationships/tags" Target="../tags/tag10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Master" Target="../slideMasters/slideMaster2.xml"/><Relationship Id="rId5" Type="http://schemas.openxmlformats.org/officeDocument/2006/relationships/tags" Target="../tags/tag114.xml"/><Relationship Id="rId4" Type="http://schemas.openxmlformats.org/officeDocument/2006/relationships/tags" Target="../tags/tag113.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Master" Target="../slideMasters/slideMaster3.xml"/><Relationship Id="rId5" Type="http://schemas.openxmlformats.org/officeDocument/2006/relationships/tags" Target="../tags/tag120.xml"/><Relationship Id="rId4" Type="http://schemas.openxmlformats.org/officeDocument/2006/relationships/tags" Target="../tags/tag119.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3.xml"/><Relationship Id="rId5" Type="http://schemas.openxmlformats.org/officeDocument/2006/relationships/tags" Target="../tags/tag125.xml"/><Relationship Id="rId4" Type="http://schemas.openxmlformats.org/officeDocument/2006/relationships/tags" Target="../tags/tag124.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Master" Target="../slideMasters/slideMaster3.xml"/><Relationship Id="rId5" Type="http://schemas.openxmlformats.org/officeDocument/2006/relationships/tags" Target="../tags/tag130.xml"/><Relationship Id="rId4" Type="http://schemas.openxmlformats.org/officeDocument/2006/relationships/tags" Target="../tags/tag129.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slideMaster" Target="../slideMasters/slideMaster3.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slideMaster" Target="../slideMasters/slideMaster3.xml"/><Relationship Id="rId4" Type="http://schemas.openxmlformats.org/officeDocument/2006/relationships/tags" Target="../tags/tag148.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slideMaster" Target="../slideMasters/slideMaster3.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Master" Target="../slideMasters/slideMaster3.xml"/><Relationship Id="rId5" Type="http://schemas.openxmlformats.org/officeDocument/2006/relationships/tags" Target="../tags/tag162.xml"/><Relationship Id="rId4" Type="http://schemas.openxmlformats.org/officeDocument/2006/relationships/tags" Target="../tags/tag16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slideMaster" Target="../slideMasters/slideMaster3.xml"/><Relationship Id="rId4" Type="http://schemas.openxmlformats.org/officeDocument/2006/relationships/tags" Target="../tags/tag166.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slideMaster" Target="../slideMasters/slideMaster3.xml"/><Relationship Id="rId4" Type="http://schemas.openxmlformats.org/officeDocument/2006/relationships/tags" Target="../tags/tag170.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slideMaster" Target="../slideMasters/slideMaster4.xml"/><Relationship Id="rId5" Type="http://schemas.openxmlformats.org/officeDocument/2006/relationships/tags" Target="../tags/tag176.xml"/><Relationship Id="rId4" Type="http://schemas.openxmlformats.org/officeDocument/2006/relationships/tags" Target="../tags/tag175.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slideMaster" Target="../slideMasters/slideMaster4.xml"/><Relationship Id="rId5" Type="http://schemas.openxmlformats.org/officeDocument/2006/relationships/tags" Target="../tags/tag181.xml"/><Relationship Id="rId4" Type="http://schemas.openxmlformats.org/officeDocument/2006/relationships/tags" Target="../tags/tag180.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Master" Target="../slideMasters/slideMaster4.xml"/><Relationship Id="rId5" Type="http://schemas.openxmlformats.org/officeDocument/2006/relationships/tags" Target="../tags/tag186.xml"/><Relationship Id="rId4" Type="http://schemas.openxmlformats.org/officeDocument/2006/relationships/tags" Target="../tags/tag185.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slideMaster" Target="../slideMasters/slideMaster4.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9"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slideMaster" Target="../slideMasters/slideMaster4.xml"/><Relationship Id="rId4" Type="http://schemas.openxmlformats.org/officeDocument/2006/relationships/tags" Target="../tags/tag20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4"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slideMaster" Target="../slideMasters/slideMaster4.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Master" Target="../slideMasters/slideMaster4.xml"/><Relationship Id="rId5" Type="http://schemas.openxmlformats.org/officeDocument/2006/relationships/tags" Target="../tags/tag218.xml"/><Relationship Id="rId4" Type="http://schemas.openxmlformats.org/officeDocument/2006/relationships/tags" Target="../tags/tag217.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slideMaster" Target="../slideMasters/slideMaster4.xml"/><Relationship Id="rId4" Type="http://schemas.openxmlformats.org/officeDocument/2006/relationships/tags" Target="../tags/tag222.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5" Type="http://schemas.openxmlformats.org/officeDocument/2006/relationships/slideMaster" Target="../slideMasters/slideMaster4.xml"/><Relationship Id="rId4" Type="http://schemas.openxmlformats.org/officeDocument/2006/relationships/tags" Target="../tags/tag226.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slideMaster" Target="../slideMasters/slideMaster5.xml"/><Relationship Id="rId5" Type="http://schemas.openxmlformats.org/officeDocument/2006/relationships/tags" Target="../tags/tag232.xml"/><Relationship Id="rId4" Type="http://schemas.openxmlformats.org/officeDocument/2006/relationships/tags" Target="../tags/tag231.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slideMaster" Target="../slideMasters/slideMaster5.xml"/><Relationship Id="rId5" Type="http://schemas.openxmlformats.org/officeDocument/2006/relationships/tags" Target="../tags/tag237.xml"/><Relationship Id="rId4" Type="http://schemas.openxmlformats.org/officeDocument/2006/relationships/tags" Target="../tags/tag236.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slideMaster" Target="../slideMasters/slideMaster5.xml"/><Relationship Id="rId5" Type="http://schemas.openxmlformats.org/officeDocument/2006/relationships/tags" Target="../tags/tag242.xml"/><Relationship Id="rId4" Type="http://schemas.openxmlformats.org/officeDocument/2006/relationships/tags" Target="../tags/tag241.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45.xml"/><Relationship Id="rId7" Type="http://schemas.openxmlformats.org/officeDocument/2006/relationships/slideMaster" Target="../slideMasters/slideMaster5.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56.xml"/><Relationship Id="rId3" Type="http://schemas.openxmlformats.org/officeDocument/2006/relationships/tags" Target="../tags/tag251.xml"/><Relationship Id="rId7" Type="http://schemas.openxmlformats.org/officeDocument/2006/relationships/tags" Target="../tags/tag255.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9"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5" Type="http://schemas.openxmlformats.org/officeDocument/2006/relationships/slideMaster" Target="../slideMasters/slideMaster5.xml"/><Relationship Id="rId4" Type="http://schemas.openxmlformats.org/officeDocument/2006/relationships/tags" Target="../tags/tag26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4"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266.xml"/><Relationship Id="rId7" Type="http://schemas.openxmlformats.org/officeDocument/2006/relationships/slideMaster" Target="../slideMasters/slideMaster5.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slideMaster" Target="../slideMasters/slideMaster5.xml"/><Relationship Id="rId5" Type="http://schemas.openxmlformats.org/officeDocument/2006/relationships/tags" Target="../tags/tag274.xml"/><Relationship Id="rId4" Type="http://schemas.openxmlformats.org/officeDocument/2006/relationships/tags" Target="../tags/tag273.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 Id="rId5" Type="http://schemas.openxmlformats.org/officeDocument/2006/relationships/slideMaster" Target="../slideMasters/slideMaster5.xml"/><Relationship Id="rId4" Type="http://schemas.openxmlformats.org/officeDocument/2006/relationships/tags" Target="../tags/tag278.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tags" Target="../tags/tag279.xml"/><Relationship Id="rId5" Type="http://schemas.openxmlformats.org/officeDocument/2006/relationships/slideMaster" Target="../slideMasters/slideMaster5.xml"/><Relationship Id="rId4" Type="http://schemas.openxmlformats.org/officeDocument/2006/relationships/tags" Target="../tags/tag282.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slideMaster" Target="../slideMasters/slideMaster6.xml"/><Relationship Id="rId5" Type="http://schemas.openxmlformats.org/officeDocument/2006/relationships/tags" Target="../tags/tag288.xml"/><Relationship Id="rId4" Type="http://schemas.openxmlformats.org/officeDocument/2006/relationships/tags" Target="../tags/tag287.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slideMaster" Target="../slideMasters/slideMaster6.xml"/><Relationship Id="rId5" Type="http://schemas.openxmlformats.org/officeDocument/2006/relationships/tags" Target="../tags/tag293.xml"/><Relationship Id="rId4" Type="http://schemas.openxmlformats.org/officeDocument/2006/relationships/tags" Target="../tags/tag292.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slideMaster" Target="../slideMasters/slideMaster6.xml"/><Relationship Id="rId5" Type="http://schemas.openxmlformats.org/officeDocument/2006/relationships/tags" Target="../tags/tag298.xml"/><Relationship Id="rId4" Type="http://schemas.openxmlformats.org/officeDocument/2006/relationships/tags" Target="../tags/tag297.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01.xml"/><Relationship Id="rId7" Type="http://schemas.openxmlformats.org/officeDocument/2006/relationships/slideMaster" Target="../slideMasters/slideMaster6.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Master" Target="../slideMasters/slideMaster1.xml"/><Relationship Id="rId4" Type="http://schemas.openxmlformats.org/officeDocument/2006/relationships/tags" Target="../tags/tag34.xml"/></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31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9"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5" Type="http://schemas.openxmlformats.org/officeDocument/2006/relationships/slideMaster" Target="../slideMasters/slideMaster6.xml"/><Relationship Id="rId4" Type="http://schemas.openxmlformats.org/officeDocument/2006/relationships/tags" Target="../tags/tag316.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 Id="rId4"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322.xml"/><Relationship Id="rId7" Type="http://schemas.openxmlformats.org/officeDocument/2006/relationships/slideMaster" Target="../slideMasters/slideMaster6.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slideMaster" Target="../slideMasters/slideMaster6.xml"/><Relationship Id="rId5" Type="http://schemas.openxmlformats.org/officeDocument/2006/relationships/tags" Target="../tags/tag330.xml"/><Relationship Id="rId4" Type="http://schemas.openxmlformats.org/officeDocument/2006/relationships/tags" Target="../tags/tag329.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5" Type="http://schemas.openxmlformats.org/officeDocument/2006/relationships/slideMaster" Target="../slideMasters/slideMaster6.xml"/><Relationship Id="rId4" Type="http://schemas.openxmlformats.org/officeDocument/2006/relationships/tags" Target="../tags/tag334.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tags" Target="../tags/tag335.xml"/><Relationship Id="rId5" Type="http://schemas.openxmlformats.org/officeDocument/2006/relationships/slideMaster" Target="../slideMasters/slideMaster6.xml"/><Relationship Id="rId4" Type="http://schemas.openxmlformats.org/officeDocument/2006/relationships/tags" Target="../tags/tag338.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slideMaster" Target="../slideMasters/slideMaster7.xml"/><Relationship Id="rId5" Type="http://schemas.openxmlformats.org/officeDocument/2006/relationships/tags" Target="../tags/tag344.xml"/><Relationship Id="rId4" Type="http://schemas.openxmlformats.org/officeDocument/2006/relationships/tags" Target="../tags/tag343.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slideMaster" Target="../slideMasters/slideMaster7.xml"/><Relationship Id="rId5" Type="http://schemas.openxmlformats.org/officeDocument/2006/relationships/tags" Target="../tags/tag349.xml"/><Relationship Id="rId4" Type="http://schemas.openxmlformats.org/officeDocument/2006/relationships/tags" Target="../tags/tag348.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slideMaster" Target="../slideMasters/slideMaster7.xml"/><Relationship Id="rId5" Type="http://schemas.openxmlformats.org/officeDocument/2006/relationships/tags" Target="../tags/tag354.xml"/><Relationship Id="rId4" Type="http://schemas.openxmlformats.org/officeDocument/2006/relationships/tags" Target="../tags/tag35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357.xml"/><Relationship Id="rId7" Type="http://schemas.openxmlformats.org/officeDocument/2006/relationships/slideMaster" Target="../slideMasters/slideMaster7.xml"/><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368.xml"/><Relationship Id="rId3" Type="http://schemas.openxmlformats.org/officeDocument/2006/relationships/tags" Target="../tags/tag363.xml"/><Relationship Id="rId7" Type="http://schemas.openxmlformats.org/officeDocument/2006/relationships/tags" Target="../tags/tag367.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tags" Target="../tags/tag364.xml"/><Relationship Id="rId9"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 Id="rId5" Type="http://schemas.openxmlformats.org/officeDocument/2006/relationships/slideMaster" Target="../slideMasters/slideMaster7.xml"/><Relationship Id="rId4" Type="http://schemas.openxmlformats.org/officeDocument/2006/relationships/tags" Target="../tags/tag372.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tags" Target="../tags/tag373.xml"/><Relationship Id="rId4"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378.xml"/><Relationship Id="rId7" Type="http://schemas.openxmlformats.org/officeDocument/2006/relationships/slideMaster" Target="../slideMasters/slideMaster7.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tags" Target="../tags/tag381.xml"/><Relationship Id="rId5" Type="http://schemas.openxmlformats.org/officeDocument/2006/relationships/tags" Target="../tags/tag380.xml"/><Relationship Id="rId4" Type="http://schemas.openxmlformats.org/officeDocument/2006/relationships/tags" Target="../tags/tag379.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slideMaster" Target="../slideMasters/slideMaster7.xml"/><Relationship Id="rId5" Type="http://schemas.openxmlformats.org/officeDocument/2006/relationships/tags" Target="../tags/tag386.xml"/><Relationship Id="rId4" Type="http://schemas.openxmlformats.org/officeDocument/2006/relationships/tags" Target="../tags/tag385.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 Id="rId5" Type="http://schemas.openxmlformats.org/officeDocument/2006/relationships/slideMaster" Target="../slideMasters/slideMaster7.xml"/><Relationship Id="rId4" Type="http://schemas.openxmlformats.org/officeDocument/2006/relationships/tags" Target="../tags/tag390.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tags" Target="../tags/tag391.xml"/><Relationship Id="rId5" Type="http://schemas.openxmlformats.org/officeDocument/2006/relationships/slideMaster" Target="../slideMasters/slideMaster7.xml"/><Relationship Id="rId4" Type="http://schemas.openxmlformats.org/officeDocument/2006/relationships/tags" Target="../tags/tag394.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tags" Target="../tags/tag396.xml"/><Relationship Id="rId6" Type="http://schemas.openxmlformats.org/officeDocument/2006/relationships/slideMaster" Target="../slideMasters/slideMaster8.xml"/><Relationship Id="rId5" Type="http://schemas.openxmlformats.org/officeDocument/2006/relationships/tags" Target="../tags/tag400.xml"/><Relationship Id="rId4" Type="http://schemas.openxmlformats.org/officeDocument/2006/relationships/tags" Target="../tags/tag399.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slideMaster" Target="../slideMasters/slideMaster8.xml"/><Relationship Id="rId5" Type="http://schemas.openxmlformats.org/officeDocument/2006/relationships/tags" Target="../tags/tag405.xml"/><Relationship Id="rId4" Type="http://schemas.openxmlformats.org/officeDocument/2006/relationships/tags" Target="../tags/tag40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slideMaster" Target="../slideMasters/slideMaster8.xml"/><Relationship Id="rId5" Type="http://schemas.openxmlformats.org/officeDocument/2006/relationships/tags" Target="../tags/tag410.xml"/><Relationship Id="rId4" Type="http://schemas.openxmlformats.org/officeDocument/2006/relationships/tags" Target="../tags/tag409.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413.xml"/><Relationship Id="rId7" Type="http://schemas.openxmlformats.org/officeDocument/2006/relationships/slideMaster" Target="../slideMasters/slideMaster8.xml"/><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tags" Target="../tags/tag416.xml"/><Relationship Id="rId5" Type="http://schemas.openxmlformats.org/officeDocument/2006/relationships/tags" Target="../tags/tag415.xml"/><Relationship Id="rId4" Type="http://schemas.openxmlformats.org/officeDocument/2006/relationships/tags" Target="../tags/tag414.xml"/></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424.xml"/><Relationship Id="rId3" Type="http://schemas.openxmlformats.org/officeDocument/2006/relationships/tags" Target="../tags/tag419.xml"/><Relationship Id="rId7" Type="http://schemas.openxmlformats.org/officeDocument/2006/relationships/tags" Target="../tags/tag423.xml"/><Relationship Id="rId2" Type="http://schemas.openxmlformats.org/officeDocument/2006/relationships/tags" Target="../tags/tag418.xml"/><Relationship Id="rId1" Type="http://schemas.openxmlformats.org/officeDocument/2006/relationships/tags" Target="../tags/tag417.xml"/><Relationship Id="rId6" Type="http://schemas.openxmlformats.org/officeDocument/2006/relationships/tags" Target="../tags/tag422.xml"/><Relationship Id="rId5" Type="http://schemas.openxmlformats.org/officeDocument/2006/relationships/tags" Target="../tags/tag421.xml"/><Relationship Id="rId4" Type="http://schemas.openxmlformats.org/officeDocument/2006/relationships/tags" Target="../tags/tag420.xml"/><Relationship Id="rId9"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tags" Target="../tags/tag425.xml"/><Relationship Id="rId5" Type="http://schemas.openxmlformats.org/officeDocument/2006/relationships/slideMaster" Target="../slideMasters/slideMaster8.xml"/><Relationship Id="rId4" Type="http://schemas.openxmlformats.org/officeDocument/2006/relationships/tags" Target="../tags/tag42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 Id="rId4"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434.xml"/><Relationship Id="rId7" Type="http://schemas.openxmlformats.org/officeDocument/2006/relationships/slideMaster" Target="../slideMasters/slideMaster8.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slideMaster" Target="../slideMasters/slideMaster8.xml"/><Relationship Id="rId5" Type="http://schemas.openxmlformats.org/officeDocument/2006/relationships/tags" Target="../tags/tag442.xml"/><Relationship Id="rId4" Type="http://schemas.openxmlformats.org/officeDocument/2006/relationships/tags" Target="../tags/tag441.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tags" Target="../tags/tag443.xml"/><Relationship Id="rId5" Type="http://schemas.openxmlformats.org/officeDocument/2006/relationships/slideMaster" Target="../slideMasters/slideMaster8.xml"/><Relationship Id="rId4" Type="http://schemas.openxmlformats.org/officeDocument/2006/relationships/tags" Target="../tags/tag446.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tags" Target="../tags/tag447.xml"/><Relationship Id="rId5" Type="http://schemas.openxmlformats.org/officeDocument/2006/relationships/slideMaster" Target="../slideMasters/slideMaster8.xml"/><Relationship Id="rId4" Type="http://schemas.openxmlformats.org/officeDocument/2006/relationships/tags" Target="../tags/tag450.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slideMaster" Target="../slideMasters/slideMaster9.xml"/><Relationship Id="rId5" Type="http://schemas.openxmlformats.org/officeDocument/2006/relationships/tags" Target="../tags/tag456.xml"/><Relationship Id="rId4" Type="http://schemas.openxmlformats.org/officeDocument/2006/relationships/tags" Target="../tags/tag45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1.xml"/><Relationship Id="rId5" Type="http://schemas.openxmlformats.org/officeDocument/2006/relationships/tags" Target="../tags/tag48.xml"/><Relationship Id="rId4" Type="http://schemas.openxmlformats.org/officeDocument/2006/relationships/tags" Target="../tags/tag47.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slideMaster" Target="../slideMasters/slideMaster9.xml"/><Relationship Id="rId5" Type="http://schemas.openxmlformats.org/officeDocument/2006/relationships/tags" Target="../tags/tag461.xml"/><Relationship Id="rId4" Type="http://schemas.openxmlformats.org/officeDocument/2006/relationships/tags" Target="../tags/tag460.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464.xml"/><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slideMaster" Target="../slideMasters/slideMaster9.xml"/><Relationship Id="rId5" Type="http://schemas.openxmlformats.org/officeDocument/2006/relationships/tags" Target="../tags/tag466.xml"/><Relationship Id="rId4" Type="http://schemas.openxmlformats.org/officeDocument/2006/relationships/tags" Target="../tags/tag465.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469.xml"/><Relationship Id="rId7" Type="http://schemas.openxmlformats.org/officeDocument/2006/relationships/slideMaster" Target="../slideMasters/slideMaster9.xml"/><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s>
</file>

<file path=ppt/slideLayouts/_rels/slideLayout93.xml.rels><?xml version="1.0" encoding="UTF-8" standalone="yes"?>
<Relationships xmlns="http://schemas.openxmlformats.org/package/2006/relationships"><Relationship Id="rId8" Type="http://schemas.openxmlformats.org/officeDocument/2006/relationships/tags" Target="../tags/tag480.xml"/><Relationship Id="rId3" Type="http://schemas.openxmlformats.org/officeDocument/2006/relationships/tags" Target="../tags/tag475.xml"/><Relationship Id="rId7" Type="http://schemas.openxmlformats.org/officeDocument/2006/relationships/tags" Target="../tags/tag479.xml"/><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tags" Target="../tags/tag478.xml"/><Relationship Id="rId5" Type="http://schemas.openxmlformats.org/officeDocument/2006/relationships/tags" Target="../tags/tag477.xml"/><Relationship Id="rId4" Type="http://schemas.openxmlformats.org/officeDocument/2006/relationships/tags" Target="../tags/tag476.xml"/><Relationship Id="rId9"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483.xml"/><Relationship Id="rId2" Type="http://schemas.openxmlformats.org/officeDocument/2006/relationships/tags" Target="../tags/tag482.xml"/><Relationship Id="rId1" Type="http://schemas.openxmlformats.org/officeDocument/2006/relationships/tags" Target="../tags/tag481.xml"/><Relationship Id="rId5" Type="http://schemas.openxmlformats.org/officeDocument/2006/relationships/slideMaster" Target="../slideMasters/slideMaster9.xml"/><Relationship Id="rId4" Type="http://schemas.openxmlformats.org/officeDocument/2006/relationships/tags" Target="../tags/tag484.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tags" Target="../tags/tag485.xml"/><Relationship Id="rId4"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490.xml"/><Relationship Id="rId7" Type="http://schemas.openxmlformats.org/officeDocument/2006/relationships/slideMaster" Target="../slideMasters/slideMaster9.xml"/><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tags" Target="../tags/tag493.xml"/><Relationship Id="rId5" Type="http://schemas.openxmlformats.org/officeDocument/2006/relationships/tags" Target="../tags/tag492.xml"/><Relationship Id="rId4" Type="http://schemas.openxmlformats.org/officeDocument/2006/relationships/tags" Target="../tags/tag491.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slideMaster" Target="../slideMasters/slideMaster9.xml"/><Relationship Id="rId5" Type="http://schemas.openxmlformats.org/officeDocument/2006/relationships/tags" Target="../tags/tag498.xml"/><Relationship Id="rId4" Type="http://schemas.openxmlformats.org/officeDocument/2006/relationships/tags" Target="../tags/tag497.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501.xml"/><Relationship Id="rId2" Type="http://schemas.openxmlformats.org/officeDocument/2006/relationships/tags" Target="../tags/tag500.xml"/><Relationship Id="rId1" Type="http://schemas.openxmlformats.org/officeDocument/2006/relationships/tags" Target="../tags/tag499.xml"/><Relationship Id="rId5" Type="http://schemas.openxmlformats.org/officeDocument/2006/relationships/slideMaster" Target="../slideMasters/slideMaster9.xml"/><Relationship Id="rId4" Type="http://schemas.openxmlformats.org/officeDocument/2006/relationships/tags" Target="../tags/tag502.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505.xml"/><Relationship Id="rId2" Type="http://schemas.openxmlformats.org/officeDocument/2006/relationships/tags" Target="../tags/tag504.xml"/><Relationship Id="rId1" Type="http://schemas.openxmlformats.org/officeDocument/2006/relationships/tags" Target="../tags/tag503.xml"/><Relationship Id="rId5" Type="http://schemas.openxmlformats.org/officeDocument/2006/relationships/slideMaster" Target="../slideMasters/slideMaster9.xml"/><Relationship Id="rId4" Type="http://schemas.openxmlformats.org/officeDocument/2006/relationships/tags" Target="../tags/tag50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97326885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95149701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3473951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23806334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0566817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177843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44395642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291959913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61024631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7316062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173753073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08953263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9072101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3220259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49253460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13550114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1712852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5798001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319478126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26516415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1759260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410221209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62841236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93172953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0962674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0348324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608287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1740102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8785046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42117172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790582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4405922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146659905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29155829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9092965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7762052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10536478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815910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9381399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2565856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249868999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3282086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57868853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286852301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79130040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60016594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5943844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7051117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9304527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03166986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033903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67674722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9430033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0220356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173103674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Tree>
    <p:extLst>
      <p:ext uri="{BB962C8B-B14F-4D97-AF65-F5344CB8AC3E}">
        <p14:creationId xmlns:p14="http://schemas.microsoft.com/office/powerpoint/2010/main" val="299663135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9859421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47931061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0156744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3692031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0494187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2307762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330728879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2624556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16247493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315112583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90689328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9589" y="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81958" y="978239"/>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466086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obj" preserve="1">
  <p:cSld name="隐藏背景图形">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9589" y="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81958" y="978239"/>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1406134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42133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0579267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41233868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2367079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160710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281839127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67894793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1323078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405769116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251205989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31050223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942167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98147323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1796193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1273885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60974813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10989489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7817691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041043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99752544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076C266-A8F4-42BA-8EAF-4838EEF9C4FF}" type="datetimeFigureOut">
              <a:rPr lang="zh-CN" altLang="en-US" smtClean="0">
                <a:solidFill>
                  <a:prstClr val="black">
                    <a:tint val="75000"/>
                  </a:prstClr>
                </a:solidFill>
              </a:rPr>
              <a:pPr/>
              <a:t>2020/5/16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AF10B4E-2722-478E-B23D-DE861CA8261E}"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5411EB0D-4FAB-4056-8030-42532EFC06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2" y="0"/>
            <a:ext cx="12210982" cy="6858000"/>
          </a:xfrm>
          <a:prstGeom prst="rect">
            <a:avLst/>
          </a:prstGeom>
        </p:spPr>
      </p:pic>
    </p:spTree>
    <p:extLst>
      <p:ext uri="{BB962C8B-B14F-4D97-AF65-F5344CB8AC3E}">
        <p14:creationId xmlns:p14="http://schemas.microsoft.com/office/powerpoint/2010/main" val="1604076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2020/5/16</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0" y="608400"/>
            <a:ext cx="10969200" cy="648000"/>
          </a:xfrm>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076C266-A8F4-42BA-8EAF-4838EEF9C4FF}" type="datetimeFigureOut">
              <a:rPr lang="zh-CN" altLang="en-US" smtClean="0">
                <a:solidFill>
                  <a:prstClr val="black">
                    <a:tint val="75000"/>
                  </a:prstClr>
                </a:solidFill>
              </a:rPr>
              <a:pPr/>
              <a:t>2020/5/16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AF10B4E-2722-478E-B23D-DE861CA8261E}"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2" descr="C:\Users\a03322.MYWIND\Desktop\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D:\VI\VI\明阳智能LOGO\02 竖加TM(6)白.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 r="4109"/>
          <a:stretch>
            <a:fillRect/>
          </a:stretch>
        </p:blipFill>
        <p:spPr bwMode="auto">
          <a:xfrm>
            <a:off x="9219359" y="346539"/>
            <a:ext cx="2590885" cy="58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76C266-A8F4-42BA-8EAF-4838EEF9C4FF}" type="datetimeFigureOut">
              <a:rPr lang="zh-CN" altLang="en-US" smtClean="0">
                <a:solidFill>
                  <a:prstClr val="black">
                    <a:tint val="75000"/>
                  </a:prstClr>
                </a:solidFill>
              </a:rPr>
              <a:pPr/>
              <a:t>2020/5/16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AF10B4E-2722-478E-B23D-DE861CA8261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24495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76C266-A8F4-42BA-8EAF-4838EEF9C4FF}" type="datetimeFigureOut">
              <a:rPr lang="zh-CN" altLang="en-US" smtClean="0">
                <a:solidFill>
                  <a:prstClr val="black">
                    <a:tint val="75000"/>
                  </a:prstClr>
                </a:solidFill>
              </a:rPr>
              <a:pPr/>
              <a:t>2020/5/16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AF10B4E-2722-478E-B23D-DE861CA8261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68648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43297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71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t>2020/5/16</a:t>
            </a:fld>
            <a:endParaRPr lang="zh-CN" altLang="en-US" dirty="0"/>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t>2020/5/16</a:t>
            </a:fld>
            <a:endParaRPr lang="zh-CN" altLang="en-US" dirty="0"/>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t>2020/5/16</a:t>
            </a:fld>
            <a:endParaRPr lang="zh-CN" altLang="en-US" dirty="0"/>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54765143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97987384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91483041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03333725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42287596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60205581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27290040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373769848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0240806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098551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239026316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47484977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25206898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5099542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30392964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8730463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3081268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6775195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96863819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7319785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4830547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21751180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67086486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20079392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2020/5/16</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0" y="616020"/>
            <a:ext cx="10969200" cy="648000"/>
          </a:xfrm>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42765706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0336359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6608240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57659444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9826497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346788110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9704704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2021752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155376544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421028630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2020/5/16</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4938073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23790916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solidFill>
                <a:prstClr val="black"/>
              </a:solidFill>
            </a:endParaRPr>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3336214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solidFill>
                <a:prstClr val="black"/>
              </a:solidFill>
            </a:endParaRPr>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60782368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13083625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98140959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solidFill>
                  <a:prstClr val="black"/>
                </a:solidFill>
              </a:rPr>
              <a:pPr/>
              <a:t>2020/5/16</a:t>
            </a:fld>
            <a:endParaRPr lang="zh-CN" altLang="en-US" dirty="0">
              <a:solidFill>
                <a:prstClr val="black"/>
              </a:solidFill>
            </a:endParaRPr>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solidFill>
                <a:prstClr val="black"/>
              </a:solidFill>
            </a:endParaRPr>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solidFill>
                  <a:prstClr val="black"/>
                </a:solidFill>
              </a:rPr>
              <a:pPr/>
              <a:t>‹#›</a:t>
            </a:fld>
            <a:endParaRPr lang="zh-CN" altLang="en-US">
              <a:solidFill>
                <a:prstClr val="black"/>
              </a:solidFill>
            </a:endParaRPr>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188235717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solidFill>
                <a:prstClr val="black"/>
              </a:solidFill>
            </a:endParaRPr>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6057750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14686664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solidFill>
                  <a:prstClr val="black"/>
                </a:solidFill>
              </a:rPr>
              <a:pPr/>
              <a:t>2020/5/16</a:t>
            </a:fld>
            <a:endParaRPr lang="zh-CN" altLang="en-US">
              <a:solidFill>
                <a:prstClr val="black"/>
              </a:solidFill>
            </a:endParaRPr>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solidFill>
            </a:endParaRPr>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solidFill>
                  <a:prstClr val="black"/>
                </a:solidFill>
              </a:rPr>
              <a:pPr/>
              <a:t>‹#›</a:t>
            </a:fld>
            <a:endParaRPr lang="zh-CN" altLang="en-US">
              <a:solidFill>
                <a:prstClr val="black"/>
              </a:solidFill>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103485559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ags" Target="../tags/tag5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4.pn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ags" Target="../tags/tag563.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5.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61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image" Target="../media/image4.png"/><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3.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ags" Target="../tags/tag67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4.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3.jpe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ags" Target="../tags/tag73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4.png"/><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3.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tags" Target="../tags/tag787.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image" Target="../media/image7.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theme" Target="../theme/theme16.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2" Type="http://schemas.openxmlformats.org/officeDocument/2006/relationships/slideLayout" Target="../slideLayouts/slideLayout167.xml"/><Relationship Id="rId16" Type="http://schemas.openxmlformats.org/officeDocument/2006/relationships/image" Target="../media/image4.png"/><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image" Target="../media/image3.jpeg"/><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tags" Target="../tags/tag84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tags" Target="../tags/tag901.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image" Target="../media/image4.png"/><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image" Target="../media/image3.jpeg"/></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slideLayout" Target="../slideLayouts/slideLayout191.xml"/><Relationship Id="rId7"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5" Type="http://schemas.openxmlformats.org/officeDocument/2006/relationships/slideLayout" Target="../slideLayouts/slideLayout193.xml"/><Relationship Id="rId4" Type="http://schemas.openxmlformats.org/officeDocument/2006/relationships/slideLayout" Target="../slideLayouts/slideLayout1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58.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1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4.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17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ags" Target="../tags/tag22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6.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ags" Target="../tags/tag28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4.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33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4.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ags" Target="../tags/tag39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4.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ags" Target="../tags/tag45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4.pn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结束页背景"/>
          <p:cNvPicPr>
            <a:picLocks noChangeAspect="1"/>
          </p:cNvPicPr>
          <p:nvPr userDrawn="1"/>
        </p:nvPicPr>
        <p:blipFill>
          <a:blip r:embed="rId14"/>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00000000000000000" pitchFamily="2" charset="-122"/>
              <a:ea typeface="方正黑体简体" panose="02000000000000000000"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59804" y="46756"/>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63592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主题页"/>
          <p:cNvPicPr>
            <a:picLocks noChangeAspect="1"/>
          </p:cNvPicPr>
          <p:nvPr userDrawn="1"/>
        </p:nvPicPr>
        <p:blipFill>
          <a:blip r:embed="rId14"/>
          <a:stretch>
            <a:fillRect/>
          </a:stretch>
        </p:blipFill>
        <p:spPr>
          <a:xfrm>
            <a:off x="0" y="0"/>
            <a:ext cx="12192000" cy="6858000"/>
          </a:xfrm>
          <a:prstGeom prst="rect">
            <a:avLst/>
          </a:prstGeom>
        </p:spPr>
      </p:pic>
    </p:spTree>
    <p:extLst>
      <p:ext uri="{BB962C8B-B14F-4D97-AF65-F5344CB8AC3E}">
        <p14:creationId xmlns:p14="http://schemas.microsoft.com/office/powerpoint/2010/main" val="319510936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00000000000000000" pitchFamily="2" charset="-122"/>
              <a:ea typeface="方正黑体简体" panose="02000000000000000000"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79054" y="37131"/>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66103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00000000000000000" pitchFamily="2" charset="-122"/>
              <a:ea typeface="方正黑体简体" panose="02000000000000000000"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69429" y="46756"/>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80847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00000000000000000" pitchFamily="2" charset="-122"/>
              <a:ea typeface="方正黑体简体" panose="02000000000000000000"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79054" y="46756"/>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19637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9" name="图片 8" descr="PPT背景设计3"/>
          <p:cNvPicPr>
            <a:picLocks noChangeAspect="1"/>
          </p:cNvPicPr>
          <p:nvPr userDrawn="1"/>
        </p:nvPicPr>
        <p:blipFill>
          <a:blip r:embed="rId14"/>
          <a:stretch>
            <a:fillRect/>
          </a:stretch>
        </p:blipFill>
        <p:spPr>
          <a:xfrm>
            <a:off x="0" y="0"/>
            <a:ext cx="12192000" cy="6858000"/>
          </a:xfrm>
          <a:prstGeom prst="rect">
            <a:avLst/>
          </a:prstGeom>
        </p:spPr>
      </p:pic>
    </p:spTree>
    <p:extLst>
      <p:ext uri="{BB962C8B-B14F-4D97-AF65-F5344CB8AC3E}">
        <p14:creationId xmlns:p14="http://schemas.microsoft.com/office/powerpoint/2010/main" val="53619812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5"/>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00000000000000000" pitchFamily="2" charset="-122"/>
              <a:ea typeface="方正黑体简体" panose="02000000000000000000"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9069429" y="27506"/>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23616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900"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00000000000000000" pitchFamily="2" charset="-122"/>
              <a:ea typeface="方正黑体简体" panose="02000000000000000000"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88679" y="46756"/>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117146"/>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076C266-A8F4-42BA-8EAF-4838EEF9C4FF}" type="datetimeFigureOut">
              <a:rPr lang="zh-CN" altLang="en-US" smtClean="0">
                <a:solidFill>
                  <a:prstClr val="black">
                    <a:tint val="75000"/>
                  </a:prstClr>
                </a:solidFill>
              </a:rPr>
              <a:pPr/>
              <a:t>2020/5/16</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DAF10B4E-2722-478E-B23D-DE861CA8261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53495460"/>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结束页背景2"/>
          <p:cNvPicPr>
            <a:picLocks noChangeAspect="1"/>
          </p:cNvPicPr>
          <p:nvPr userDrawn="1"/>
        </p:nvPicPr>
        <p:blipFill>
          <a:blip r:embed="rId14"/>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69429" y="37131"/>
            <a:ext cx="3080130" cy="58420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主题页"/>
          <p:cNvPicPr>
            <a:picLocks noChangeAspect="1"/>
          </p:cNvPicPr>
          <p:nvPr userDrawn="1"/>
        </p:nvPicPr>
        <p:blipFill>
          <a:blip r:embed="rId14"/>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PPT背景设计2"/>
          <p:cNvPicPr>
            <a:picLocks noChangeAspect="1"/>
          </p:cNvPicPr>
          <p:nvPr userDrawn="1"/>
        </p:nvPicPr>
        <p:blipFill>
          <a:blip r:embed="rId14"/>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10601030101010101" pitchFamily="2" charset="-122"/>
              <a:ea typeface="方正黑体简体" panose="02010601030101010101"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50179" y="46756"/>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22704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10601030101010101" pitchFamily="2" charset="-122"/>
              <a:ea typeface="方正黑体简体" panose="02010601030101010101"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69429" y="27506"/>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2149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10601030101010101" pitchFamily="2" charset="-122"/>
              <a:ea typeface="方正黑体简体" panose="02010601030101010101"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50179" y="46756"/>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07523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descr="内页"/>
          <p:cNvPicPr>
            <a:picLocks noChangeAspect="1"/>
          </p:cNvPicPr>
          <p:nvPr userDrawn="1"/>
        </p:nvPicPr>
        <p:blipFill>
          <a:blip r:embed="rId14"/>
          <a:stretch>
            <a:fillRect/>
          </a:stretch>
        </p:blipFill>
        <p:spPr>
          <a:xfrm>
            <a:off x="0" y="0"/>
            <a:ext cx="12192000" cy="6858000"/>
          </a:xfrm>
          <a:prstGeom prst="rect">
            <a:avLst/>
          </a:prstGeom>
        </p:spPr>
      </p:pic>
      <p:sp>
        <p:nvSpPr>
          <p:cNvPr id="9" name="矩形 8"/>
          <p:cNvSpPr/>
          <p:nvPr userDrawn="1"/>
        </p:nvSpPr>
        <p:spPr>
          <a:xfrm>
            <a:off x="-635" y="6985"/>
            <a:ext cx="12192000" cy="669290"/>
          </a:xfrm>
          <a:prstGeom prst="rect">
            <a:avLst/>
          </a:prstGeom>
          <a:solidFill>
            <a:srgbClr val="4353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方正黑体简体" panose="02010601030101010101" pitchFamily="2" charset="-122"/>
              <a:ea typeface="方正黑体简体" panose="02010601030101010101" pitchFamily="2" charset="-122"/>
              <a:cs typeface="+mn-ea"/>
              <a:sym typeface="+mn-lt"/>
            </a:endParaRPr>
          </a:p>
        </p:txBody>
      </p:sp>
      <p:pic>
        <p:nvPicPr>
          <p:cNvPr id="6" name="Picture 3" descr="D:\VI\VI\明阳智能LOGO\明阳智能LOGO修改 201704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088679" y="37131"/>
            <a:ext cx="3080130" cy="5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63112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59.xml"/><Relationship Id="rId7" Type="http://schemas.openxmlformats.org/officeDocument/2006/relationships/image" Target="../media/image7.jpeg"/><Relationship Id="rId2" Type="http://schemas.openxmlformats.org/officeDocument/2006/relationships/tags" Target="../tags/tag958.xml"/><Relationship Id="rId1" Type="http://schemas.openxmlformats.org/officeDocument/2006/relationships/tags" Target="../tags/tag957.xml"/><Relationship Id="rId6" Type="http://schemas.openxmlformats.org/officeDocument/2006/relationships/notesSlide" Target="../notesSlides/notesSlide1.xml"/><Relationship Id="rId5" Type="http://schemas.openxmlformats.org/officeDocument/2006/relationships/slideLayout" Target="../slideLayouts/slideLayout156.xml"/><Relationship Id="rId4" Type="http://schemas.openxmlformats.org/officeDocument/2006/relationships/tags" Target="../tags/tag96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11.xml"/><Relationship Id="rId1" Type="http://schemas.openxmlformats.org/officeDocument/2006/relationships/tags" Target="../tags/tag96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63.xml"/><Relationship Id="rId7" Type="http://schemas.openxmlformats.org/officeDocument/2006/relationships/notesSlide" Target="../notesSlides/notesSlide2.xml"/><Relationship Id="rId2" Type="http://schemas.openxmlformats.org/officeDocument/2006/relationships/tags" Target="../tags/tag962.xml"/><Relationship Id="rId1" Type="http://schemas.openxmlformats.org/officeDocument/2006/relationships/tags" Target="../tags/tag961.xml"/><Relationship Id="rId6" Type="http://schemas.openxmlformats.org/officeDocument/2006/relationships/slideLayout" Target="../slideLayouts/slideLayout45.xml"/><Relationship Id="rId5" Type="http://schemas.openxmlformats.org/officeDocument/2006/relationships/tags" Target="../tags/tag965.xml"/><Relationship Id="rId4" Type="http://schemas.openxmlformats.org/officeDocument/2006/relationships/tags" Target="../tags/tag96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6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6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16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6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67.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6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6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96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11.xml"/><Relationship Id="rId1" Type="http://schemas.openxmlformats.org/officeDocument/2006/relationships/tags" Target="../tags/tag96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6.xml"/><Relationship Id="rId1" Type="http://schemas.openxmlformats.org/officeDocument/2006/relationships/tags" Target="../tags/tag97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tags" Target="../tags/tag97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67.xml"/><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7.xml"/><Relationship Id="rId1" Type="http://schemas.openxmlformats.org/officeDocument/2006/relationships/tags" Target="../tags/tag96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9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pic>
        <p:nvPicPr>
          <p:cNvPr id="9" name="图片 8" descr="PPT背景设计3"/>
          <p:cNvPicPr>
            <a:picLocks noChangeAspect="1"/>
          </p:cNvPicPr>
          <p:nvPr/>
        </p:nvPicPr>
        <p:blipFill>
          <a:blip r:embed="rId7"/>
          <a:stretch>
            <a:fillRect/>
          </a:stretch>
        </p:blipFill>
        <p:spPr>
          <a:xfrm>
            <a:off x="635" y="-185057"/>
            <a:ext cx="12191365" cy="6858000"/>
          </a:xfrm>
          <a:prstGeom prst="rect">
            <a:avLst/>
          </a:prstGeom>
        </p:spPr>
      </p:pic>
      <p:sp>
        <p:nvSpPr>
          <p:cNvPr id="15" name="PA_文本框 6"/>
          <p:cNvSpPr txBox="1"/>
          <p:nvPr>
            <p:custDataLst>
              <p:tags r:id="rId2"/>
            </p:custDataLst>
          </p:nvPr>
        </p:nvSpPr>
        <p:spPr>
          <a:xfrm>
            <a:off x="4188458" y="1882463"/>
            <a:ext cx="7879080" cy="1106457"/>
          </a:xfrm>
          <a:prstGeom prst="rect">
            <a:avLst/>
          </a:prstGeom>
          <a:noFill/>
        </p:spPr>
        <p:txBody>
          <a:bodyPr wrap="none" rtlCol="0" anchor="ctr">
            <a:spAutoFit/>
          </a:bodyPr>
          <a:lstStyle/>
          <a:p>
            <a:pPr>
              <a:lnSpc>
                <a:spcPct val="120000"/>
              </a:lnSpc>
            </a:pPr>
            <a:r>
              <a:rPr lang="zh-CN" altLang="en-US" sz="6000" b="1" dirty="0">
                <a:solidFill>
                  <a:prstClr val="white"/>
                </a:solidFill>
                <a:latin typeface="微软雅黑" panose="020B0503020204020204" charset="-122"/>
                <a:cs typeface="Kartika" panose="02020503030404060203" pitchFamily="18" charset="0"/>
                <a:sym typeface="+mn-ea"/>
              </a:rPr>
              <a:t>智慧风电研发方向思考</a:t>
            </a:r>
            <a:endParaRPr lang="zh-CN" altLang="en-US" sz="6000" b="1" dirty="0">
              <a:solidFill>
                <a:prstClr val="white"/>
              </a:solidFill>
              <a:effectLst>
                <a:outerShdw blurRad="38100" dist="38100" dir="2700000" algn="tl">
                  <a:srgbClr val="000000">
                    <a:alpha val="43137"/>
                  </a:srgbClr>
                </a:outerShdw>
              </a:effectLst>
              <a:latin typeface="微软雅黑" panose="020B0503020204020204" charset="-122"/>
              <a:cs typeface="Kartika" panose="02020503030404060203" pitchFamily="18" charset="0"/>
              <a:sym typeface="+mn-ea"/>
            </a:endParaRPr>
          </a:p>
        </p:txBody>
      </p:sp>
      <p:sp>
        <p:nvSpPr>
          <p:cNvPr id="4" name="PA_文本框 6"/>
          <p:cNvSpPr txBox="1"/>
          <p:nvPr>
            <p:custDataLst>
              <p:tags r:id="rId3"/>
            </p:custDataLst>
          </p:nvPr>
        </p:nvSpPr>
        <p:spPr>
          <a:xfrm>
            <a:off x="9603130" y="5429005"/>
            <a:ext cx="1210588" cy="430374"/>
          </a:xfrm>
          <a:prstGeom prst="rect">
            <a:avLst/>
          </a:prstGeom>
          <a:noFill/>
        </p:spPr>
        <p:txBody>
          <a:bodyPr wrap="none" rtlCol="0" anchor="ctr">
            <a:spAutoFit/>
          </a:bodyPr>
          <a:lstStyle/>
          <a:p>
            <a:pPr algn="r">
              <a:lnSpc>
                <a:spcPct val="120000"/>
              </a:lnSpc>
            </a:pPr>
            <a:r>
              <a:rPr lang="en-US" altLang="zh-CN" sz="2000" b="1" dirty="0">
                <a:solidFill>
                  <a:prstClr val="white"/>
                </a:solidFill>
                <a:latin typeface="微软雅黑" panose="020B0503020204020204" charset="-122"/>
                <a:cs typeface="Kartika" panose="02020503030404060203" pitchFamily="18" charset="0"/>
                <a:sym typeface="+mn-ea"/>
              </a:rPr>
              <a:t>2020.05</a:t>
            </a:r>
          </a:p>
        </p:txBody>
      </p:sp>
      <p:sp>
        <p:nvSpPr>
          <p:cNvPr id="10" name="PA_文本框 6"/>
          <p:cNvSpPr txBox="1"/>
          <p:nvPr>
            <p:custDataLst>
              <p:tags r:id="rId4"/>
            </p:custDataLst>
          </p:nvPr>
        </p:nvSpPr>
        <p:spPr>
          <a:xfrm>
            <a:off x="8473127" y="4681840"/>
            <a:ext cx="2492990" cy="461665"/>
          </a:xfrm>
          <a:prstGeom prst="rect">
            <a:avLst/>
          </a:prstGeom>
          <a:noFill/>
        </p:spPr>
        <p:txBody>
          <a:bodyPr wrap="none" rtlCol="0" anchor="ctr">
            <a:spAutoFit/>
          </a:bodyPr>
          <a:lstStyle/>
          <a:p>
            <a:pPr algn="r">
              <a:lnSpc>
                <a:spcPct val="120000"/>
              </a:lnSpc>
            </a:pPr>
            <a:r>
              <a:rPr lang="zh-CN" altLang="en-US" sz="2000" b="1" dirty="0">
                <a:solidFill>
                  <a:prstClr val="white"/>
                </a:solidFill>
                <a:latin typeface="微软雅黑" panose="020B0503020204020204" charset="-122"/>
                <a:cs typeface="Kartika" panose="02020503030404060203" pitchFamily="18" charset="0"/>
                <a:sym typeface="+mn-ea"/>
              </a:rPr>
              <a:t>明阳智能大数据中心</a:t>
            </a:r>
            <a:endParaRPr lang="en-US" altLang="zh-CN" sz="2000" b="1" dirty="0">
              <a:solidFill>
                <a:prstClr val="white"/>
              </a:solidFill>
              <a:latin typeface="微软雅黑" panose="020B0503020204020204" charset="-122"/>
              <a:cs typeface="Kartika" panose="02020503030404060203" pitchFamily="18" charset="0"/>
              <a:sym typeface="+mn-ea"/>
            </a:endParaRPr>
          </a:p>
        </p:txBody>
      </p:sp>
      <p:pic>
        <p:nvPicPr>
          <p:cNvPr id="13" name="Picture 3" descr="D:\VI\VI\明阳智能LOGO\明阳智能LOGO修改 201704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182" y="123751"/>
            <a:ext cx="3080130" cy="5842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672519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ppt_x-.2"/>
                                          </p:val>
                                        </p:tav>
                                        <p:tav tm="100000">
                                          <p:val>
                                            <p:strVal val="#ppt_x"/>
                                          </p:val>
                                        </p:tav>
                                      </p:tavLst>
                                    </p:anim>
                                    <p:anim calcmode="lin" valueType="num">
                                      <p:cBhvr>
                                        <p:cTn id="8"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9" dur="1000"/>
                                        <p:tgtEl>
                                          <p:spTgt spid="15"/>
                                        </p:tgtEl>
                                      </p:cBhvr>
                                    </p:animEffect>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C109D-9ADA-46DD-A74E-14EC804FE6C7}"/>
              </a:ext>
            </a:extLst>
          </p:cNvPr>
          <p:cNvSpPr>
            <a:spLocks noGrp="1"/>
          </p:cNvSpPr>
          <p:nvPr>
            <p:ph type="title"/>
          </p:nvPr>
        </p:nvSpPr>
        <p:spPr/>
        <p:txBody>
          <a:bodyPr/>
          <a:lstStyle/>
          <a:p>
            <a:r>
              <a:rPr lang="zh-CN" altLang="en-US" dirty="0"/>
              <a:t>国内外研究现状总结：只体现局部智慧，缺乏整体研究</a:t>
            </a:r>
          </a:p>
        </p:txBody>
      </p:sp>
      <p:grpSp>
        <p:nvGrpSpPr>
          <p:cNvPr id="3" name="组合 2">
            <a:extLst>
              <a:ext uri="{FF2B5EF4-FFF2-40B4-BE49-F238E27FC236}">
                <a16:creationId xmlns:a16="http://schemas.microsoft.com/office/drawing/2014/main" id="{DA33D000-FF38-432B-962E-DF4EE3D9458C}"/>
              </a:ext>
            </a:extLst>
          </p:cNvPr>
          <p:cNvGrpSpPr/>
          <p:nvPr/>
        </p:nvGrpSpPr>
        <p:grpSpPr>
          <a:xfrm>
            <a:off x="1741370" y="1181100"/>
            <a:ext cx="8709258" cy="4067175"/>
            <a:chOff x="1741370" y="1181100"/>
            <a:chExt cx="8709258" cy="4067175"/>
          </a:xfrm>
        </p:grpSpPr>
        <p:sp>
          <p:nvSpPr>
            <p:cNvPr id="4" name="箭头: 上 3">
              <a:extLst>
                <a:ext uri="{FF2B5EF4-FFF2-40B4-BE49-F238E27FC236}">
                  <a16:creationId xmlns:a16="http://schemas.microsoft.com/office/drawing/2014/main" id="{A3E4C8EB-E946-4A8D-B6DE-231A51D8896E}"/>
                </a:ext>
              </a:extLst>
            </p:cNvPr>
            <p:cNvSpPr/>
            <p:nvPr/>
          </p:nvSpPr>
          <p:spPr>
            <a:xfrm>
              <a:off x="1741370" y="1181100"/>
              <a:ext cx="2602991" cy="1952244"/>
            </a:xfrm>
            <a:prstGeom prst="upArrow">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 name="任意多边形: 形状 4">
              <a:extLst>
                <a:ext uri="{FF2B5EF4-FFF2-40B4-BE49-F238E27FC236}">
                  <a16:creationId xmlns:a16="http://schemas.microsoft.com/office/drawing/2014/main" id="{6797B9BB-B276-45ED-B4F0-A2A280B41422}"/>
                </a:ext>
              </a:extLst>
            </p:cNvPr>
            <p:cNvSpPr/>
            <p:nvPr/>
          </p:nvSpPr>
          <p:spPr>
            <a:xfrm>
              <a:off x="4422452" y="1181100"/>
              <a:ext cx="5247279" cy="1952244"/>
            </a:xfrm>
            <a:custGeom>
              <a:avLst/>
              <a:gdLst>
                <a:gd name="connsiteX0" fmla="*/ 0 w 5247279"/>
                <a:gd name="connsiteY0" fmla="*/ 0 h 1952244"/>
                <a:gd name="connsiteX1" fmla="*/ 5247279 w 5247279"/>
                <a:gd name="connsiteY1" fmla="*/ 0 h 1952244"/>
                <a:gd name="connsiteX2" fmla="*/ 5247279 w 5247279"/>
                <a:gd name="connsiteY2" fmla="*/ 1952244 h 1952244"/>
                <a:gd name="connsiteX3" fmla="*/ 0 w 5247279"/>
                <a:gd name="connsiteY3" fmla="*/ 1952244 h 1952244"/>
                <a:gd name="connsiteX4" fmla="*/ 0 w 5247279"/>
                <a:gd name="connsiteY4" fmla="*/ 0 h 195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279" h="1952244">
                  <a:moveTo>
                    <a:pt x="0" y="0"/>
                  </a:moveTo>
                  <a:lnTo>
                    <a:pt x="5247279" y="0"/>
                  </a:lnTo>
                  <a:lnTo>
                    <a:pt x="5247279" y="1952244"/>
                  </a:lnTo>
                  <a:lnTo>
                    <a:pt x="0" y="1952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0" rIns="99568" bIns="99568" numCol="1" spcCol="1270" anchor="ctr" anchorCtr="0">
              <a:noAutofit/>
            </a:bodyPr>
            <a:lstStyle/>
            <a:p>
              <a:pPr marL="0" lvl="0" indent="457200" algn="l" defTabSz="622300">
                <a:lnSpc>
                  <a:spcPct val="150000"/>
                </a:lnSpc>
                <a:spcBef>
                  <a:spcPct val="0"/>
                </a:spcBef>
                <a:spcAft>
                  <a:spcPct val="35000"/>
                </a:spcAft>
                <a:buNone/>
              </a:pPr>
              <a:r>
                <a:rPr lang="zh-CN" altLang="en-US" sz="1400" kern="1200" dirty="0">
                  <a:solidFill>
                    <a:schemeClr val="bg1"/>
                  </a:solidFill>
                  <a:latin typeface="微软雅黑" panose="020B0503020204020204" pitchFamily="34" charset="-122"/>
                  <a:ea typeface="微软雅黑" panose="020B0503020204020204" pitchFamily="34" charset="-122"/>
                </a:rPr>
                <a:t>当前国内外对智慧风电场的研究，</a:t>
              </a:r>
              <a:r>
                <a:rPr lang="zh-CN" altLang="en-US" sz="1600" b="1" kern="1200" dirty="0">
                  <a:solidFill>
                    <a:srgbClr val="FF0000"/>
                  </a:solidFill>
                  <a:latin typeface="微软雅黑" panose="020B0503020204020204" pitchFamily="34" charset="-122"/>
                  <a:ea typeface="微软雅黑" panose="020B0503020204020204" pitchFamily="34" charset="-122"/>
                </a:rPr>
                <a:t>大多侧重于智能算法、智能运维等局部功能智能化，或仅关注如智慧风电场的局部控制或故障诊断，只体现了某一部分的数字化、智能化</a:t>
              </a:r>
              <a:r>
                <a:rPr lang="zh-CN" altLang="en-US" sz="1400" kern="1200" dirty="0">
                  <a:solidFill>
                    <a:schemeClr val="bg1"/>
                  </a:solidFill>
                  <a:latin typeface="微软雅黑" panose="020B0503020204020204" pitchFamily="34" charset="-122"/>
                  <a:ea typeface="微软雅黑" panose="020B0503020204020204" pitchFamily="34" charset="-122"/>
                </a:rPr>
                <a:t>。智慧风电建设过程中虽然尝试使用了大量新技术，但并非就代表电厂具有了“智慧”，距离智慧风电还有一定的距离。</a:t>
              </a:r>
            </a:p>
          </p:txBody>
        </p:sp>
        <p:sp>
          <p:nvSpPr>
            <p:cNvPr id="6" name="箭头: 下 5">
              <a:extLst>
                <a:ext uri="{FF2B5EF4-FFF2-40B4-BE49-F238E27FC236}">
                  <a16:creationId xmlns:a16="http://schemas.microsoft.com/office/drawing/2014/main" id="{53C02E7A-0975-4C75-949D-3762BD1D3685}"/>
                </a:ext>
              </a:extLst>
            </p:cNvPr>
            <p:cNvSpPr/>
            <p:nvPr/>
          </p:nvSpPr>
          <p:spPr>
            <a:xfrm>
              <a:off x="2522268" y="3296031"/>
              <a:ext cx="2602991" cy="1952244"/>
            </a:xfrm>
            <a:prstGeom prst="downArrow">
              <a:avLst/>
            </a:prstGeom>
          </p:spPr>
          <p:style>
            <a:lnRef idx="2">
              <a:schemeClr val="lt1">
                <a:hueOff val="0"/>
                <a:satOff val="0"/>
                <a:lumOff val="0"/>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sp>
        <p:sp>
          <p:nvSpPr>
            <p:cNvPr id="7" name="任意多边形: 形状 6">
              <a:extLst>
                <a:ext uri="{FF2B5EF4-FFF2-40B4-BE49-F238E27FC236}">
                  <a16:creationId xmlns:a16="http://schemas.microsoft.com/office/drawing/2014/main" id="{5C8A94BB-82D6-4E10-B463-D08F36996F4D}"/>
                </a:ext>
              </a:extLst>
            </p:cNvPr>
            <p:cNvSpPr/>
            <p:nvPr/>
          </p:nvSpPr>
          <p:spPr>
            <a:xfrm>
              <a:off x="5203349" y="3296031"/>
              <a:ext cx="5247279" cy="1952244"/>
            </a:xfrm>
            <a:custGeom>
              <a:avLst/>
              <a:gdLst>
                <a:gd name="connsiteX0" fmla="*/ 0 w 5247279"/>
                <a:gd name="connsiteY0" fmla="*/ 0 h 1952244"/>
                <a:gd name="connsiteX1" fmla="*/ 5247279 w 5247279"/>
                <a:gd name="connsiteY1" fmla="*/ 0 h 1952244"/>
                <a:gd name="connsiteX2" fmla="*/ 5247279 w 5247279"/>
                <a:gd name="connsiteY2" fmla="*/ 1952244 h 1952244"/>
                <a:gd name="connsiteX3" fmla="*/ 0 w 5247279"/>
                <a:gd name="connsiteY3" fmla="*/ 1952244 h 1952244"/>
                <a:gd name="connsiteX4" fmla="*/ 0 w 5247279"/>
                <a:gd name="connsiteY4" fmla="*/ 0 h 195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279" h="1952244">
                  <a:moveTo>
                    <a:pt x="0" y="0"/>
                  </a:moveTo>
                  <a:lnTo>
                    <a:pt x="5247279" y="0"/>
                  </a:lnTo>
                  <a:lnTo>
                    <a:pt x="5247279" y="1952244"/>
                  </a:lnTo>
                  <a:lnTo>
                    <a:pt x="0" y="1952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0" rIns="99568" bIns="99568" numCol="1" spcCol="1270" anchor="ctr" anchorCtr="0">
              <a:noAutofit/>
            </a:bodyPr>
            <a:lstStyle/>
            <a:p>
              <a:pPr marL="0" lvl="0" indent="457200" algn="l" defTabSz="622300">
                <a:lnSpc>
                  <a:spcPct val="150000"/>
                </a:lnSpc>
                <a:spcBef>
                  <a:spcPct val="0"/>
                </a:spcBef>
                <a:spcAft>
                  <a:spcPct val="35000"/>
                </a:spcAft>
                <a:buNone/>
              </a:pPr>
              <a:r>
                <a:rPr lang="zh-CN" altLang="en-US" sz="1400" kern="1200" dirty="0">
                  <a:solidFill>
                    <a:schemeClr val="bg1"/>
                  </a:solidFill>
                  <a:latin typeface="微软雅黑" panose="020B0503020204020204" pitchFamily="34" charset="-122"/>
                  <a:ea typeface="微软雅黑" panose="020B0503020204020204" pitchFamily="34" charset="-122"/>
                </a:rPr>
                <a:t>现阶段对智慧风电场没有一个准确而全面的描述，建设方向不明，</a:t>
              </a:r>
              <a:r>
                <a:rPr lang="zh-CN" altLang="en-US" b="1" kern="1200" dirty="0">
                  <a:solidFill>
                    <a:srgbClr val="FF0000"/>
                  </a:solidFill>
                  <a:latin typeface="微软雅黑" panose="020B0503020204020204" pitchFamily="34" charset="-122"/>
                  <a:ea typeface="微软雅黑" panose="020B0503020204020204" pitchFamily="34" charset="-122"/>
                </a:rPr>
                <a:t>缺乏整体规划和顶层思考，缺乏对发电过程智能化的整体研究，</a:t>
              </a:r>
              <a:r>
                <a:rPr lang="zh-CN" altLang="en-US" sz="1400" kern="1200" dirty="0">
                  <a:solidFill>
                    <a:schemeClr val="bg1"/>
                  </a:solidFill>
                  <a:latin typeface="微软雅黑" panose="020B0503020204020204" pitchFamily="34" charset="-122"/>
                  <a:ea typeface="微软雅黑" panose="020B0503020204020204" pitchFamily="34" charset="-122"/>
                </a:rPr>
                <a:t>往往只是局部系统的智能化升级，缺乏多个子系统间的协同，对智慧风电技术的系统性研究与应用尚处于起步阶段。</a:t>
              </a:r>
            </a:p>
          </p:txBody>
        </p:sp>
      </p:grpSp>
      <p:sp>
        <p:nvSpPr>
          <p:cNvPr id="10" name="矩形 9">
            <a:extLst>
              <a:ext uri="{FF2B5EF4-FFF2-40B4-BE49-F238E27FC236}">
                <a16:creationId xmlns:a16="http://schemas.microsoft.com/office/drawing/2014/main" id="{F44515F9-9BFD-4980-B732-0476C215E6D9}"/>
              </a:ext>
            </a:extLst>
          </p:cNvPr>
          <p:cNvSpPr/>
          <p:nvPr/>
        </p:nvSpPr>
        <p:spPr>
          <a:xfrm>
            <a:off x="2066925" y="5868085"/>
            <a:ext cx="8058150" cy="615553"/>
          </a:xfrm>
          <a:prstGeom prst="rect">
            <a:avLst/>
          </a:prstGeom>
          <a:solidFill>
            <a:srgbClr val="C00000"/>
          </a:solidFill>
        </p:spPr>
        <p:txBody>
          <a:bodyPr wrap="square">
            <a:spAutoFit/>
          </a:bodyPr>
          <a:lstStyle/>
          <a:p>
            <a:pPr algn="ctr"/>
            <a:endPar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能充分利用</a:t>
            </a: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类</a:t>
            </a:r>
            <a:r>
              <a:rPr lang="zh-CN"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人的智慧进行创新的智慧风电体系架构的研究迫在眉睫</a:t>
            </a: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zh-CN" altLang="en-US" sz="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2232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2"/>
          <p:cNvSpPr txBox="1"/>
          <p:nvPr/>
        </p:nvSpPr>
        <p:spPr>
          <a:xfrm>
            <a:off x="3214454" y="3385482"/>
            <a:ext cx="6465416" cy="2619570"/>
          </a:xfrm>
          <a:prstGeom prst="rect">
            <a:avLst/>
          </a:prstGeom>
          <a:noFill/>
        </p:spPr>
        <p:txBody>
          <a:bodyPr wrap="square" lIns="87764" tIns="43882" rIns="87764" bIns="43882" rtlCol="0">
            <a:spAutoFit/>
          </a:bodyPr>
          <a:lstStyle>
            <a:defPPr>
              <a:defRPr lang="zh-CN"/>
            </a:defPPr>
            <a:lvl1pPr>
              <a:defRPr sz="3200">
                <a:solidFill>
                  <a:schemeClr val="bg1"/>
                </a:solidFill>
                <a:latin typeface="Agency FB" panose="020B0503020202020204" pitchFamily="34" charset="0"/>
              </a:defRPr>
            </a:lvl1pPr>
          </a:lstStyle>
          <a:p>
            <a:pPr algn="ctr">
              <a:lnSpc>
                <a:spcPct val="150000"/>
              </a:lnSpc>
            </a:pPr>
            <a:r>
              <a:rPr lang="zh-CN" altLang="en-US" sz="3600" dirty="0">
                <a:solidFill>
                  <a:srgbClr val="8064A2">
                    <a:lumMod val="20000"/>
                    <a:lumOff val="80000"/>
                  </a:srgbClr>
                </a:solidFill>
                <a:latin typeface="微软雅黑" panose="020B0503020204020204" charset="-122"/>
                <a:sym typeface="+mn-ea"/>
              </a:rPr>
              <a:t>智慧风电场体系组成</a:t>
            </a:r>
            <a:endParaRPr lang="en-US" altLang="zh-CN" sz="3600" dirty="0">
              <a:solidFill>
                <a:srgbClr val="8064A2">
                  <a:lumMod val="20000"/>
                  <a:lumOff val="80000"/>
                </a:srgbClr>
              </a:solidFill>
              <a:latin typeface="微软雅黑" panose="020B0503020204020204" charset="-122"/>
              <a:sym typeface="+mn-ea"/>
            </a:endParaRPr>
          </a:p>
          <a:p>
            <a:pPr algn="ctr">
              <a:lnSpc>
                <a:spcPct val="150000"/>
              </a:lnSpc>
            </a:pPr>
            <a:r>
              <a:rPr lang="en-US" altLang="zh-CN" sz="3600" spc="300" dirty="0">
                <a:solidFill>
                  <a:srgbClr val="8064A2">
                    <a:lumMod val="20000"/>
                    <a:lumOff val="80000"/>
                  </a:srgbClr>
                </a:solidFill>
                <a:latin typeface="微软雅黑" panose="020B0503020204020204" charset="-122"/>
                <a:sym typeface="+mn-ea"/>
              </a:rPr>
              <a:t>                </a:t>
            </a:r>
            <a:r>
              <a:rPr lang="en-US" altLang="zh-CN" sz="2000" spc="300" dirty="0">
                <a:solidFill>
                  <a:srgbClr val="8064A2">
                    <a:lumMod val="20000"/>
                    <a:lumOff val="80000"/>
                  </a:srgbClr>
                </a:solidFill>
                <a:latin typeface="微软雅黑" panose="020B0503020204020204" charset="-122"/>
                <a:sym typeface="+mn-ea"/>
              </a:rPr>
              <a:t>		—</a:t>
            </a:r>
            <a:r>
              <a:rPr lang="zh-CN" altLang="en-US" sz="2000" spc="300" dirty="0">
                <a:solidFill>
                  <a:srgbClr val="8064A2">
                    <a:lumMod val="20000"/>
                    <a:lumOff val="80000"/>
                  </a:srgbClr>
                </a:solidFill>
                <a:latin typeface="微软雅黑" panose="020B0503020204020204" charset="-122"/>
                <a:sym typeface="+mn-ea"/>
              </a:rPr>
              <a:t>生态系统</a:t>
            </a:r>
            <a:endParaRPr lang="en-US" altLang="zh-CN" sz="2000" spc="300" dirty="0">
              <a:solidFill>
                <a:srgbClr val="8064A2">
                  <a:lumMod val="20000"/>
                  <a:lumOff val="80000"/>
                </a:srgbClr>
              </a:solidFill>
              <a:latin typeface="微软雅黑" panose="020B0503020204020204" charset="-122"/>
              <a:sym typeface="+mn-ea"/>
            </a:endParaRPr>
          </a:p>
          <a:p>
            <a:pPr algn="r">
              <a:lnSpc>
                <a:spcPct val="150000"/>
              </a:lnSpc>
            </a:pPr>
            <a:r>
              <a:rPr lang="en-US" altLang="zh-CN" sz="2000" spc="300" dirty="0">
                <a:solidFill>
                  <a:srgbClr val="8064A2">
                    <a:lumMod val="20000"/>
                    <a:lumOff val="80000"/>
                  </a:srgbClr>
                </a:solidFill>
                <a:latin typeface="微软雅黑" panose="020B0503020204020204" charset="-122"/>
                <a:sym typeface="+mn-ea"/>
              </a:rPr>
              <a:t>—</a:t>
            </a:r>
            <a:r>
              <a:rPr lang="zh-CN" altLang="en-US" sz="2000" spc="300" dirty="0">
                <a:solidFill>
                  <a:srgbClr val="8064A2">
                    <a:lumMod val="20000"/>
                    <a:lumOff val="80000"/>
                  </a:srgbClr>
                </a:solidFill>
                <a:latin typeface="微软雅黑" panose="020B0503020204020204" charset="-122"/>
                <a:sym typeface="+mn-ea"/>
              </a:rPr>
              <a:t>研究维度</a:t>
            </a:r>
            <a:endParaRPr lang="en-US" altLang="zh-CN" sz="2000" spc="300" dirty="0">
              <a:solidFill>
                <a:srgbClr val="8064A2">
                  <a:lumMod val="20000"/>
                  <a:lumOff val="80000"/>
                </a:srgbClr>
              </a:solidFill>
              <a:latin typeface="微软雅黑" panose="020B0503020204020204" charset="-122"/>
              <a:sym typeface="+mn-ea"/>
            </a:endParaRPr>
          </a:p>
          <a:p>
            <a:pPr algn="r">
              <a:lnSpc>
                <a:spcPct val="150000"/>
              </a:lnSpc>
            </a:pPr>
            <a:r>
              <a:rPr lang="en-US" altLang="zh-CN" sz="2000" spc="300" dirty="0">
                <a:solidFill>
                  <a:prstClr val="white"/>
                </a:solidFill>
                <a:latin typeface="微软雅黑" panose="020B0503020204020204" charset="-122"/>
              </a:rPr>
              <a:t>—</a:t>
            </a:r>
            <a:r>
              <a:rPr lang="zh-CN" altLang="en-US" sz="2000" spc="300" dirty="0">
                <a:solidFill>
                  <a:prstClr val="white"/>
                </a:solidFill>
                <a:latin typeface="微软雅黑" panose="020B0503020204020204" charset="-122"/>
              </a:rPr>
              <a:t>关键技术</a:t>
            </a:r>
            <a:endParaRPr lang="zh-CN" altLang="en-US" sz="3600" spc="300" dirty="0">
              <a:solidFill>
                <a:prstClr val="white"/>
              </a:solidFill>
              <a:latin typeface="微软雅黑" panose="020B0503020204020204" charset="-122"/>
            </a:endParaRPr>
          </a:p>
        </p:txBody>
      </p:sp>
      <p:sp>
        <p:nvSpPr>
          <p:cNvPr id="15" name="TextBox 14"/>
          <p:cNvSpPr txBox="1"/>
          <p:nvPr/>
        </p:nvSpPr>
        <p:spPr>
          <a:xfrm>
            <a:off x="5534660" y="2401570"/>
            <a:ext cx="1133644" cy="1015663"/>
          </a:xfrm>
          <a:prstGeom prst="rect">
            <a:avLst/>
          </a:prstGeom>
          <a:noFill/>
        </p:spPr>
        <p:txBody>
          <a:bodyPr wrap="none" rtlCol="0">
            <a:spAutoFit/>
          </a:bodyPr>
          <a:lstStyle/>
          <a:p>
            <a:r>
              <a:rPr lang="en-US" altLang="zh-CN" sz="6000" b="1" dirty="0">
                <a:solidFill>
                  <a:prstClr val="white"/>
                </a:solidFill>
                <a:latin typeface="微软雅黑" panose="020B0503020204020204" charset="-122"/>
              </a:rPr>
              <a:t>02</a:t>
            </a:r>
            <a:endParaRPr lang="zh-CN" altLang="en-US" sz="6000" b="1" dirty="0">
              <a:solidFill>
                <a:prstClr val="white"/>
              </a:solidFill>
              <a:latin typeface="微软雅黑" panose="020B0503020204020204" charset="-122"/>
            </a:endParaRPr>
          </a:p>
        </p:txBody>
      </p:sp>
    </p:spTree>
    <p:custDataLst>
      <p:tags r:id="rId1"/>
    </p:custDataLst>
    <p:extLst>
      <p:ext uri="{BB962C8B-B14F-4D97-AF65-F5344CB8AC3E}">
        <p14:creationId xmlns:p14="http://schemas.microsoft.com/office/powerpoint/2010/main" val="6178664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4BB06-A4F4-4215-BB76-AA274B7A82D6}"/>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智慧风电体系生态系统</a:t>
            </a:r>
          </a:p>
        </p:txBody>
      </p:sp>
      <p:sp>
        <p:nvSpPr>
          <p:cNvPr id="3" name="矩形 2">
            <a:extLst>
              <a:ext uri="{FF2B5EF4-FFF2-40B4-BE49-F238E27FC236}">
                <a16:creationId xmlns:a16="http://schemas.microsoft.com/office/drawing/2014/main" id="{87C83310-3DCA-4FDC-AE52-BA9E4C1D349B}"/>
              </a:ext>
            </a:extLst>
          </p:cNvPr>
          <p:cNvSpPr/>
          <p:nvPr/>
        </p:nvSpPr>
        <p:spPr>
          <a:xfrm>
            <a:off x="952499" y="964170"/>
            <a:ext cx="10106025" cy="206877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2800" b="1" dirty="0">
                <a:solidFill>
                  <a:schemeClr val="bg1"/>
                </a:solidFill>
              </a:rPr>
              <a:t>智慧</a:t>
            </a:r>
            <a:r>
              <a:rPr lang="zh-CN" altLang="zh-CN" sz="2000" dirty="0">
                <a:solidFill>
                  <a:schemeClr val="bg1"/>
                </a:solidFill>
              </a:rPr>
              <a:t>是一个哲学范畴，是由智力系统、知识系统、方法与技能系统、非智力系统等多个子系统构成的复杂体系所蕴含的能力，该能力表现为及时做出正确抉择，且具有较强的相对性</a:t>
            </a:r>
            <a:r>
              <a:rPr lang="zh-CN" altLang="en-US" sz="2000" dirty="0">
                <a:solidFill>
                  <a:schemeClr val="bg1"/>
                </a:solidFill>
              </a:rPr>
              <a:t>。</a:t>
            </a:r>
            <a:endParaRPr lang="en-US" altLang="zh-CN" sz="2000" dirty="0">
              <a:solidFill>
                <a:schemeClr val="bg1"/>
              </a:solidFill>
            </a:endParaRPr>
          </a:p>
          <a:p>
            <a:pPr marL="285750" indent="-285750">
              <a:lnSpc>
                <a:spcPct val="150000"/>
              </a:lnSpc>
              <a:buFont typeface="Arial" panose="020B0604020202020204" pitchFamily="34" charset="0"/>
              <a:buChar char="•"/>
            </a:pPr>
            <a:r>
              <a:rPr lang="zh-CN" altLang="zh-CN" sz="2000" dirty="0">
                <a:solidFill>
                  <a:srgbClr val="FF0000"/>
                </a:solidFill>
              </a:rPr>
              <a:t>数据如果不变成知识，那它将毫无用处。</a:t>
            </a:r>
            <a:r>
              <a:rPr lang="en-US" altLang="zh-CN" sz="2000" dirty="0">
                <a:solidFill>
                  <a:srgbClr val="FF0000"/>
                </a:solidFill>
              </a:rPr>
              <a:t>《</a:t>
            </a:r>
            <a:r>
              <a:rPr lang="zh-CN" altLang="en-US" sz="2000" dirty="0">
                <a:solidFill>
                  <a:srgbClr val="FF0000"/>
                </a:solidFill>
              </a:rPr>
              <a:t>终极算法</a:t>
            </a:r>
            <a:r>
              <a:rPr lang="en-US" altLang="zh-CN" sz="2000" dirty="0">
                <a:solidFill>
                  <a:srgbClr val="FF0000"/>
                </a:solidFill>
              </a:rPr>
              <a:t>》</a:t>
            </a:r>
            <a:endParaRPr lang="zh-CN" altLang="zh-CN" sz="2000" dirty="0">
              <a:solidFill>
                <a:srgbClr val="FF0000"/>
              </a:solidFill>
            </a:endParaRPr>
          </a:p>
        </p:txBody>
      </p:sp>
      <p:pic>
        <p:nvPicPr>
          <p:cNvPr id="1026" name="Picture 2" descr="c:\users\public\documents\kk5 files\kk5.0\account\4371@mykk.mywind.com.cn\image_cache\78b0db1bf0c5497f91c74f9cc84ad71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658" y="3231952"/>
            <a:ext cx="3017520" cy="339172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537EB82-3471-4AB2-A719-0C02E1AD2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822" y="3231952"/>
            <a:ext cx="2429563" cy="3329698"/>
          </a:xfrm>
          <a:prstGeom prst="rect">
            <a:avLst/>
          </a:prstGeom>
        </p:spPr>
      </p:pic>
    </p:spTree>
    <p:extLst>
      <p:ext uri="{BB962C8B-B14F-4D97-AF65-F5344CB8AC3E}">
        <p14:creationId xmlns:p14="http://schemas.microsoft.com/office/powerpoint/2010/main" val="342938772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4BB06-A4F4-4215-BB76-AA274B7A82D6}"/>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智慧风电体系生态系统</a:t>
            </a:r>
          </a:p>
        </p:txBody>
      </p:sp>
      <p:grpSp>
        <p:nvGrpSpPr>
          <p:cNvPr id="28" name="组合 27">
            <a:extLst>
              <a:ext uri="{FF2B5EF4-FFF2-40B4-BE49-F238E27FC236}">
                <a16:creationId xmlns:a16="http://schemas.microsoft.com/office/drawing/2014/main" id="{F30ACA28-38E2-4F23-BC59-E29046C62B8F}"/>
              </a:ext>
            </a:extLst>
          </p:cNvPr>
          <p:cNvGrpSpPr/>
          <p:nvPr/>
        </p:nvGrpSpPr>
        <p:grpSpPr>
          <a:xfrm>
            <a:off x="3673062" y="2737151"/>
            <a:ext cx="4236276" cy="3180312"/>
            <a:chOff x="3534728" y="2095505"/>
            <a:chExt cx="4236276" cy="3180312"/>
          </a:xfrm>
        </p:grpSpPr>
        <p:sp>
          <p:nvSpPr>
            <p:cNvPr id="8" name="任意多边形: 形状 7">
              <a:extLst>
                <a:ext uri="{FF2B5EF4-FFF2-40B4-BE49-F238E27FC236}">
                  <a16:creationId xmlns:a16="http://schemas.microsoft.com/office/drawing/2014/main" id="{1733AFAC-B186-4A2F-AFC9-8CD056009BE6}"/>
                </a:ext>
              </a:extLst>
            </p:cNvPr>
            <p:cNvSpPr/>
            <p:nvPr/>
          </p:nvSpPr>
          <p:spPr>
            <a:xfrm>
              <a:off x="4714692" y="2095505"/>
              <a:ext cx="1876348" cy="555183"/>
            </a:xfrm>
            <a:custGeom>
              <a:avLst/>
              <a:gdLst>
                <a:gd name="connsiteX0" fmla="*/ 0 w 1876348"/>
                <a:gd name="connsiteY0" fmla="*/ 92532 h 555183"/>
                <a:gd name="connsiteX1" fmla="*/ 92532 w 1876348"/>
                <a:gd name="connsiteY1" fmla="*/ 0 h 555183"/>
                <a:gd name="connsiteX2" fmla="*/ 1783816 w 1876348"/>
                <a:gd name="connsiteY2" fmla="*/ 0 h 555183"/>
                <a:gd name="connsiteX3" fmla="*/ 1876348 w 1876348"/>
                <a:gd name="connsiteY3" fmla="*/ 92532 h 555183"/>
                <a:gd name="connsiteX4" fmla="*/ 1876348 w 1876348"/>
                <a:gd name="connsiteY4" fmla="*/ 462651 h 555183"/>
                <a:gd name="connsiteX5" fmla="*/ 1783816 w 1876348"/>
                <a:gd name="connsiteY5" fmla="*/ 555183 h 555183"/>
                <a:gd name="connsiteX6" fmla="*/ 92532 w 1876348"/>
                <a:gd name="connsiteY6" fmla="*/ 555183 h 555183"/>
                <a:gd name="connsiteX7" fmla="*/ 0 w 1876348"/>
                <a:gd name="connsiteY7" fmla="*/ 462651 h 555183"/>
                <a:gd name="connsiteX8" fmla="*/ 0 w 1876348"/>
                <a:gd name="connsiteY8" fmla="*/ 92532 h 55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6348" h="555183">
                  <a:moveTo>
                    <a:pt x="0" y="92532"/>
                  </a:moveTo>
                  <a:cubicBezTo>
                    <a:pt x="0" y="41428"/>
                    <a:pt x="41428" y="0"/>
                    <a:pt x="92532" y="0"/>
                  </a:cubicBezTo>
                  <a:lnTo>
                    <a:pt x="1783816" y="0"/>
                  </a:lnTo>
                  <a:cubicBezTo>
                    <a:pt x="1834920" y="0"/>
                    <a:pt x="1876348" y="41428"/>
                    <a:pt x="1876348" y="92532"/>
                  </a:cubicBezTo>
                  <a:lnTo>
                    <a:pt x="1876348" y="462651"/>
                  </a:lnTo>
                  <a:cubicBezTo>
                    <a:pt x="1876348" y="513755"/>
                    <a:pt x="1834920" y="555183"/>
                    <a:pt x="1783816" y="555183"/>
                  </a:cubicBezTo>
                  <a:lnTo>
                    <a:pt x="92532" y="555183"/>
                  </a:lnTo>
                  <a:cubicBezTo>
                    <a:pt x="41428" y="555183"/>
                    <a:pt x="0" y="513755"/>
                    <a:pt x="0" y="462651"/>
                  </a:cubicBezTo>
                  <a:lnTo>
                    <a:pt x="0" y="92532"/>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682" tIns="61392" rIns="95682" bIns="6139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决策层</a:t>
              </a:r>
            </a:p>
          </p:txBody>
        </p:sp>
        <p:sp>
          <p:nvSpPr>
            <p:cNvPr id="9" name="任意多边形: 形状 8">
              <a:extLst>
                <a:ext uri="{FF2B5EF4-FFF2-40B4-BE49-F238E27FC236}">
                  <a16:creationId xmlns:a16="http://schemas.microsoft.com/office/drawing/2014/main" id="{E9C7BDCF-4F18-4CC2-B942-0398ED2D41EB}"/>
                </a:ext>
              </a:extLst>
            </p:cNvPr>
            <p:cNvSpPr/>
            <p:nvPr/>
          </p:nvSpPr>
          <p:spPr>
            <a:xfrm>
              <a:off x="4714692" y="2970548"/>
              <a:ext cx="1876348" cy="555183"/>
            </a:xfrm>
            <a:custGeom>
              <a:avLst/>
              <a:gdLst>
                <a:gd name="connsiteX0" fmla="*/ 0 w 1876348"/>
                <a:gd name="connsiteY0" fmla="*/ 92532 h 555183"/>
                <a:gd name="connsiteX1" fmla="*/ 92532 w 1876348"/>
                <a:gd name="connsiteY1" fmla="*/ 0 h 555183"/>
                <a:gd name="connsiteX2" fmla="*/ 1783816 w 1876348"/>
                <a:gd name="connsiteY2" fmla="*/ 0 h 555183"/>
                <a:gd name="connsiteX3" fmla="*/ 1876348 w 1876348"/>
                <a:gd name="connsiteY3" fmla="*/ 92532 h 555183"/>
                <a:gd name="connsiteX4" fmla="*/ 1876348 w 1876348"/>
                <a:gd name="connsiteY4" fmla="*/ 462651 h 555183"/>
                <a:gd name="connsiteX5" fmla="*/ 1783816 w 1876348"/>
                <a:gd name="connsiteY5" fmla="*/ 555183 h 555183"/>
                <a:gd name="connsiteX6" fmla="*/ 92532 w 1876348"/>
                <a:gd name="connsiteY6" fmla="*/ 555183 h 555183"/>
                <a:gd name="connsiteX7" fmla="*/ 0 w 1876348"/>
                <a:gd name="connsiteY7" fmla="*/ 462651 h 555183"/>
                <a:gd name="connsiteX8" fmla="*/ 0 w 1876348"/>
                <a:gd name="connsiteY8" fmla="*/ 92532 h 55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6348" h="555183">
                  <a:moveTo>
                    <a:pt x="0" y="92532"/>
                  </a:moveTo>
                  <a:cubicBezTo>
                    <a:pt x="0" y="41428"/>
                    <a:pt x="41428" y="0"/>
                    <a:pt x="92532" y="0"/>
                  </a:cubicBezTo>
                  <a:lnTo>
                    <a:pt x="1783816" y="0"/>
                  </a:lnTo>
                  <a:cubicBezTo>
                    <a:pt x="1834920" y="0"/>
                    <a:pt x="1876348" y="41428"/>
                    <a:pt x="1876348" y="92532"/>
                  </a:cubicBezTo>
                  <a:lnTo>
                    <a:pt x="1876348" y="462651"/>
                  </a:lnTo>
                  <a:cubicBezTo>
                    <a:pt x="1876348" y="513755"/>
                    <a:pt x="1834920" y="555183"/>
                    <a:pt x="1783816" y="555183"/>
                  </a:cubicBezTo>
                  <a:lnTo>
                    <a:pt x="92532" y="555183"/>
                  </a:lnTo>
                  <a:cubicBezTo>
                    <a:pt x="41428" y="555183"/>
                    <a:pt x="0" y="513755"/>
                    <a:pt x="0" y="462651"/>
                  </a:cubicBezTo>
                  <a:lnTo>
                    <a:pt x="0" y="92532"/>
                  </a:lnTo>
                  <a:close/>
                </a:path>
              </a:pathLst>
            </a:custGeom>
            <a:solidFill>
              <a:schemeClr val="accent5">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682" tIns="61392" rIns="95682" bIns="6139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控制层</a:t>
              </a:r>
            </a:p>
          </p:txBody>
        </p:sp>
        <p:sp>
          <p:nvSpPr>
            <p:cNvPr id="10" name="任意多边形: 形状 9">
              <a:extLst>
                <a:ext uri="{FF2B5EF4-FFF2-40B4-BE49-F238E27FC236}">
                  <a16:creationId xmlns:a16="http://schemas.microsoft.com/office/drawing/2014/main" id="{C90C232A-5EE0-4DA3-BEAE-F69CD0B99003}"/>
                </a:ext>
              </a:extLst>
            </p:cNvPr>
            <p:cNvSpPr/>
            <p:nvPr/>
          </p:nvSpPr>
          <p:spPr>
            <a:xfrm>
              <a:off x="4714692" y="3845591"/>
              <a:ext cx="1876348" cy="555183"/>
            </a:xfrm>
            <a:custGeom>
              <a:avLst/>
              <a:gdLst>
                <a:gd name="connsiteX0" fmla="*/ 0 w 1876348"/>
                <a:gd name="connsiteY0" fmla="*/ 92532 h 555183"/>
                <a:gd name="connsiteX1" fmla="*/ 92532 w 1876348"/>
                <a:gd name="connsiteY1" fmla="*/ 0 h 555183"/>
                <a:gd name="connsiteX2" fmla="*/ 1783816 w 1876348"/>
                <a:gd name="connsiteY2" fmla="*/ 0 h 555183"/>
                <a:gd name="connsiteX3" fmla="*/ 1876348 w 1876348"/>
                <a:gd name="connsiteY3" fmla="*/ 92532 h 555183"/>
                <a:gd name="connsiteX4" fmla="*/ 1876348 w 1876348"/>
                <a:gd name="connsiteY4" fmla="*/ 462651 h 555183"/>
                <a:gd name="connsiteX5" fmla="*/ 1783816 w 1876348"/>
                <a:gd name="connsiteY5" fmla="*/ 555183 h 555183"/>
                <a:gd name="connsiteX6" fmla="*/ 92532 w 1876348"/>
                <a:gd name="connsiteY6" fmla="*/ 555183 h 555183"/>
                <a:gd name="connsiteX7" fmla="*/ 0 w 1876348"/>
                <a:gd name="connsiteY7" fmla="*/ 462651 h 555183"/>
                <a:gd name="connsiteX8" fmla="*/ 0 w 1876348"/>
                <a:gd name="connsiteY8" fmla="*/ 92532 h 55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6348" h="555183">
                  <a:moveTo>
                    <a:pt x="0" y="92532"/>
                  </a:moveTo>
                  <a:cubicBezTo>
                    <a:pt x="0" y="41428"/>
                    <a:pt x="41428" y="0"/>
                    <a:pt x="92532" y="0"/>
                  </a:cubicBezTo>
                  <a:lnTo>
                    <a:pt x="1783816" y="0"/>
                  </a:lnTo>
                  <a:cubicBezTo>
                    <a:pt x="1834920" y="0"/>
                    <a:pt x="1876348" y="41428"/>
                    <a:pt x="1876348" y="92532"/>
                  </a:cubicBezTo>
                  <a:lnTo>
                    <a:pt x="1876348" y="462651"/>
                  </a:lnTo>
                  <a:cubicBezTo>
                    <a:pt x="1876348" y="513755"/>
                    <a:pt x="1834920" y="555183"/>
                    <a:pt x="1783816" y="555183"/>
                  </a:cubicBezTo>
                  <a:lnTo>
                    <a:pt x="92532" y="555183"/>
                  </a:lnTo>
                  <a:cubicBezTo>
                    <a:pt x="41428" y="555183"/>
                    <a:pt x="0" y="513755"/>
                    <a:pt x="0" y="462651"/>
                  </a:cubicBezTo>
                  <a:lnTo>
                    <a:pt x="0" y="92532"/>
                  </a:lnTo>
                  <a:close/>
                </a:path>
              </a:pathLst>
            </a:custGeom>
            <a:solidFill>
              <a:schemeClr val="accent5">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682" tIns="61392" rIns="95682" bIns="6139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计算层</a:t>
              </a:r>
            </a:p>
          </p:txBody>
        </p:sp>
        <p:sp>
          <p:nvSpPr>
            <p:cNvPr id="11" name="任意多边形: 形状 10">
              <a:extLst>
                <a:ext uri="{FF2B5EF4-FFF2-40B4-BE49-F238E27FC236}">
                  <a16:creationId xmlns:a16="http://schemas.microsoft.com/office/drawing/2014/main" id="{D56589E6-4BBD-479A-A57A-AE5520DCFF18}"/>
                </a:ext>
              </a:extLst>
            </p:cNvPr>
            <p:cNvSpPr/>
            <p:nvPr/>
          </p:nvSpPr>
          <p:spPr>
            <a:xfrm>
              <a:off x="4714692" y="4720634"/>
              <a:ext cx="1876348" cy="555183"/>
            </a:xfrm>
            <a:custGeom>
              <a:avLst/>
              <a:gdLst>
                <a:gd name="connsiteX0" fmla="*/ 0 w 1876348"/>
                <a:gd name="connsiteY0" fmla="*/ 92532 h 555183"/>
                <a:gd name="connsiteX1" fmla="*/ 92532 w 1876348"/>
                <a:gd name="connsiteY1" fmla="*/ 0 h 555183"/>
                <a:gd name="connsiteX2" fmla="*/ 1783816 w 1876348"/>
                <a:gd name="connsiteY2" fmla="*/ 0 h 555183"/>
                <a:gd name="connsiteX3" fmla="*/ 1876348 w 1876348"/>
                <a:gd name="connsiteY3" fmla="*/ 92532 h 555183"/>
                <a:gd name="connsiteX4" fmla="*/ 1876348 w 1876348"/>
                <a:gd name="connsiteY4" fmla="*/ 462651 h 555183"/>
                <a:gd name="connsiteX5" fmla="*/ 1783816 w 1876348"/>
                <a:gd name="connsiteY5" fmla="*/ 555183 h 555183"/>
                <a:gd name="connsiteX6" fmla="*/ 92532 w 1876348"/>
                <a:gd name="connsiteY6" fmla="*/ 555183 h 555183"/>
                <a:gd name="connsiteX7" fmla="*/ 0 w 1876348"/>
                <a:gd name="connsiteY7" fmla="*/ 462651 h 555183"/>
                <a:gd name="connsiteX8" fmla="*/ 0 w 1876348"/>
                <a:gd name="connsiteY8" fmla="*/ 92532 h 55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6348" h="555183">
                  <a:moveTo>
                    <a:pt x="0" y="92532"/>
                  </a:moveTo>
                  <a:cubicBezTo>
                    <a:pt x="0" y="41428"/>
                    <a:pt x="41428" y="0"/>
                    <a:pt x="92532" y="0"/>
                  </a:cubicBezTo>
                  <a:lnTo>
                    <a:pt x="1783816" y="0"/>
                  </a:lnTo>
                  <a:cubicBezTo>
                    <a:pt x="1834920" y="0"/>
                    <a:pt x="1876348" y="41428"/>
                    <a:pt x="1876348" y="92532"/>
                  </a:cubicBezTo>
                  <a:lnTo>
                    <a:pt x="1876348" y="462651"/>
                  </a:lnTo>
                  <a:cubicBezTo>
                    <a:pt x="1876348" y="513755"/>
                    <a:pt x="1834920" y="555183"/>
                    <a:pt x="1783816" y="555183"/>
                  </a:cubicBezTo>
                  <a:lnTo>
                    <a:pt x="92532" y="555183"/>
                  </a:lnTo>
                  <a:cubicBezTo>
                    <a:pt x="41428" y="555183"/>
                    <a:pt x="0" y="513755"/>
                    <a:pt x="0" y="462651"/>
                  </a:cubicBezTo>
                  <a:lnTo>
                    <a:pt x="0" y="92532"/>
                  </a:ln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682" tIns="61392" rIns="95682" bIns="61392" numCol="1" spcCol="1270" anchor="ctr" anchorCtr="0">
              <a:noAutofit/>
            </a:bodyPr>
            <a:lstStyle/>
            <a:p>
              <a:pPr marL="0" lvl="0" indent="0" algn="ctr" defTabSz="800100">
                <a:lnSpc>
                  <a:spcPct val="90000"/>
                </a:lnSpc>
                <a:spcBef>
                  <a:spcPct val="0"/>
                </a:spcBef>
                <a:spcAft>
                  <a:spcPct val="35000"/>
                </a:spcAft>
                <a:buNone/>
              </a:pPr>
              <a:r>
                <a:rPr lang="zh-CN" altLang="en-US" sz="1800" b="1" kern="1200">
                  <a:latin typeface="微软雅黑" panose="020B0503020204020204" pitchFamily="34" charset="-122"/>
                  <a:ea typeface="微软雅黑" panose="020B0503020204020204" pitchFamily="34" charset="-122"/>
                </a:rPr>
                <a:t>感知层</a:t>
              </a:r>
            </a:p>
          </p:txBody>
        </p:sp>
        <p:sp>
          <p:nvSpPr>
            <p:cNvPr id="14" name="箭头: 上 13">
              <a:extLst>
                <a:ext uri="{FF2B5EF4-FFF2-40B4-BE49-F238E27FC236}">
                  <a16:creationId xmlns:a16="http://schemas.microsoft.com/office/drawing/2014/main" id="{C580D31E-5382-47CC-835C-F3B625287EB2}"/>
                </a:ext>
              </a:extLst>
            </p:cNvPr>
            <p:cNvSpPr/>
            <p:nvPr/>
          </p:nvSpPr>
          <p:spPr>
            <a:xfrm>
              <a:off x="3534728" y="2095505"/>
              <a:ext cx="664844" cy="3180312"/>
            </a:xfrm>
            <a:prstGeom prst="upArrow">
              <a:avLst/>
            </a:prstGeom>
            <a:gradFill flip="none" rotWithShape="1">
              <a:gsLst>
                <a:gs pos="0">
                  <a:srgbClr val="B4C7E7"/>
                </a:gs>
                <a:gs pos="23000">
                  <a:srgbClr val="8FAADC"/>
                </a:gs>
                <a:gs pos="69000">
                  <a:srgbClr val="2F5597"/>
                </a:gs>
                <a:gs pos="97000">
                  <a:srgbClr val="203864"/>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数据支撑</a:t>
              </a:r>
            </a:p>
          </p:txBody>
        </p:sp>
        <p:sp>
          <p:nvSpPr>
            <p:cNvPr id="15" name="箭头: 下 14">
              <a:extLst>
                <a:ext uri="{FF2B5EF4-FFF2-40B4-BE49-F238E27FC236}">
                  <a16:creationId xmlns:a16="http://schemas.microsoft.com/office/drawing/2014/main" id="{3256D9A1-0EAF-4B7F-849D-90D52053D2DD}"/>
                </a:ext>
              </a:extLst>
            </p:cNvPr>
            <p:cNvSpPr/>
            <p:nvPr/>
          </p:nvSpPr>
          <p:spPr>
            <a:xfrm>
              <a:off x="7106160" y="2095505"/>
              <a:ext cx="664844" cy="3180312"/>
            </a:xfrm>
            <a:prstGeom prst="downArrow">
              <a:avLst/>
            </a:prstGeom>
            <a:gradFill flip="none" rotWithShape="1">
              <a:gsLst>
                <a:gs pos="0">
                  <a:srgbClr val="B4C7E7"/>
                </a:gs>
                <a:gs pos="23000">
                  <a:srgbClr val="8FAADC"/>
                </a:gs>
                <a:gs pos="69000">
                  <a:srgbClr val="2F5597"/>
                </a:gs>
                <a:gs pos="97000">
                  <a:srgbClr val="203864"/>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数据计算</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指导协调</a:t>
              </a:r>
            </a:p>
          </p:txBody>
        </p:sp>
      </p:grpSp>
      <p:sp>
        <p:nvSpPr>
          <p:cNvPr id="3" name="矩形 2">
            <a:extLst>
              <a:ext uri="{FF2B5EF4-FFF2-40B4-BE49-F238E27FC236}">
                <a16:creationId xmlns:a16="http://schemas.microsoft.com/office/drawing/2014/main" id="{87C83310-3DCA-4FDC-AE52-BA9E4C1D349B}"/>
              </a:ext>
            </a:extLst>
          </p:cNvPr>
          <p:cNvSpPr/>
          <p:nvPr/>
        </p:nvSpPr>
        <p:spPr>
          <a:xfrm>
            <a:off x="952499" y="964170"/>
            <a:ext cx="10106025" cy="124874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600" dirty="0">
                <a:solidFill>
                  <a:schemeClr val="bg1"/>
                </a:solidFill>
              </a:rPr>
              <a:t>智慧风电体系在</a:t>
            </a:r>
            <a:r>
              <a:rPr lang="zh-CN" altLang="zh-CN" b="1" dirty="0">
                <a:solidFill>
                  <a:srgbClr val="FF0000"/>
                </a:solidFill>
              </a:rPr>
              <a:t>数据的全生命周期</a:t>
            </a:r>
            <a:r>
              <a:rPr lang="zh-CN" altLang="zh-CN" sz="1600" dirty="0">
                <a:solidFill>
                  <a:schemeClr val="bg1"/>
                </a:solidFill>
              </a:rPr>
              <a:t>，通过各功能层不同的计算能力、计算方法，使得风电系统达到</a:t>
            </a:r>
            <a:r>
              <a:rPr lang="zh-CN" altLang="zh-CN" sz="1600" b="1" dirty="0">
                <a:solidFill>
                  <a:schemeClr val="bg1"/>
                </a:solidFill>
              </a:rPr>
              <a:t>不同层级的智慧</a:t>
            </a:r>
            <a:r>
              <a:rPr lang="zh-CN" altLang="zh-CN" sz="1600" dirty="0">
                <a:solidFill>
                  <a:schemeClr val="bg1"/>
                </a:solidFill>
              </a:rPr>
              <a:t>。全层次的</a:t>
            </a:r>
            <a:r>
              <a:rPr lang="zh-CN" altLang="zh-CN" sz="1600" b="1" dirty="0">
                <a:solidFill>
                  <a:schemeClr val="bg1"/>
                </a:solidFill>
              </a:rPr>
              <a:t>交互开放架构</a:t>
            </a:r>
            <a:r>
              <a:rPr lang="zh-CN" altLang="zh-CN" sz="1600" dirty="0">
                <a:solidFill>
                  <a:schemeClr val="bg1"/>
                </a:solidFill>
              </a:rPr>
              <a:t>将“</a:t>
            </a:r>
            <a:r>
              <a:rPr lang="zh-CN" altLang="zh-CN" sz="1600" b="1" dirty="0">
                <a:solidFill>
                  <a:schemeClr val="bg1"/>
                </a:solidFill>
              </a:rPr>
              <a:t>人机网物</a:t>
            </a:r>
            <a:r>
              <a:rPr lang="zh-CN" altLang="zh-CN" sz="1600" dirty="0">
                <a:solidFill>
                  <a:schemeClr val="bg1"/>
                </a:solidFill>
              </a:rPr>
              <a:t>”有机融合起来，从而</a:t>
            </a:r>
            <a:r>
              <a:rPr lang="zh-CN" altLang="zh-CN" b="1" i="1" dirty="0">
                <a:solidFill>
                  <a:schemeClr val="accent6"/>
                </a:solidFill>
              </a:rPr>
              <a:t>将</a:t>
            </a:r>
            <a:r>
              <a:rPr lang="zh-CN" altLang="en-US" b="1" i="1" dirty="0">
                <a:solidFill>
                  <a:schemeClr val="accent6"/>
                </a:solidFill>
              </a:rPr>
              <a:t>类人的智慧模式</a:t>
            </a:r>
            <a:r>
              <a:rPr lang="zh-CN" altLang="zh-CN" b="1" i="1" dirty="0">
                <a:solidFill>
                  <a:schemeClr val="accent6"/>
                </a:solidFill>
              </a:rPr>
              <a:t>融入智慧风电</a:t>
            </a:r>
            <a:r>
              <a:rPr lang="zh-CN" altLang="zh-CN" sz="1600" dirty="0">
                <a:solidFill>
                  <a:schemeClr val="bg1"/>
                </a:solidFill>
              </a:rPr>
              <a:t>的体系架构，使智慧风电系统具有</a:t>
            </a:r>
            <a:r>
              <a:rPr lang="zh-CN" altLang="zh-CN" sz="1600" b="1" dirty="0">
                <a:solidFill>
                  <a:schemeClr val="bg1"/>
                </a:solidFill>
              </a:rPr>
              <a:t>持续学习成长</a:t>
            </a:r>
            <a:r>
              <a:rPr lang="zh-CN" altLang="zh-CN" sz="1600" dirty="0">
                <a:solidFill>
                  <a:schemeClr val="bg1"/>
                </a:solidFill>
              </a:rPr>
              <a:t>的能力。</a:t>
            </a:r>
          </a:p>
        </p:txBody>
      </p:sp>
    </p:spTree>
    <p:extLst>
      <p:ext uri="{BB962C8B-B14F-4D97-AF65-F5344CB8AC3E}">
        <p14:creationId xmlns:p14="http://schemas.microsoft.com/office/powerpoint/2010/main" val="330640551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D8DBF-1BCF-45BA-A290-56A69F080DEF}"/>
              </a:ext>
            </a:extLst>
          </p:cNvPr>
          <p:cNvSpPr>
            <a:spLocks noGrp="1"/>
          </p:cNvSpPr>
          <p:nvPr>
            <p:ph type="title"/>
          </p:nvPr>
        </p:nvSpPr>
        <p:spPr/>
        <p:txBody>
          <a:bodyPr/>
          <a:lstStyle/>
          <a:p>
            <a:r>
              <a:rPr lang="zh-CN" altLang="en-US" dirty="0"/>
              <a:t>智慧风电体系研究维度</a:t>
            </a:r>
          </a:p>
        </p:txBody>
      </p:sp>
      <p:grpSp>
        <p:nvGrpSpPr>
          <p:cNvPr id="3" name="组合 2">
            <a:extLst>
              <a:ext uri="{FF2B5EF4-FFF2-40B4-BE49-F238E27FC236}">
                <a16:creationId xmlns:a16="http://schemas.microsoft.com/office/drawing/2014/main" id="{2CD0A7A8-5DC4-4424-9638-812CE101AE7A}"/>
              </a:ext>
            </a:extLst>
          </p:cNvPr>
          <p:cNvGrpSpPr/>
          <p:nvPr/>
        </p:nvGrpSpPr>
        <p:grpSpPr>
          <a:xfrm>
            <a:off x="581959" y="978239"/>
            <a:ext cx="10656312" cy="5041354"/>
            <a:chOff x="581959" y="978239"/>
            <a:chExt cx="10656312" cy="5041354"/>
          </a:xfrm>
        </p:grpSpPr>
        <p:sp>
          <p:nvSpPr>
            <p:cNvPr id="4" name="直接连接符 3">
              <a:extLst>
                <a:ext uri="{FF2B5EF4-FFF2-40B4-BE49-F238E27FC236}">
                  <a16:creationId xmlns:a16="http://schemas.microsoft.com/office/drawing/2014/main" id="{894455F1-C61E-4064-95FA-D7C30603679F}"/>
                </a:ext>
              </a:extLst>
            </p:cNvPr>
            <p:cNvSpPr/>
            <p:nvPr/>
          </p:nvSpPr>
          <p:spPr>
            <a:xfrm>
              <a:off x="581959" y="978239"/>
              <a:ext cx="10656312"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6" name="任意多边形: 形状 5">
              <a:extLst>
                <a:ext uri="{FF2B5EF4-FFF2-40B4-BE49-F238E27FC236}">
                  <a16:creationId xmlns:a16="http://schemas.microsoft.com/office/drawing/2014/main" id="{FE974F9A-E6E5-4623-9BE9-44FAF85E2C28}"/>
                </a:ext>
              </a:extLst>
            </p:cNvPr>
            <p:cNvSpPr/>
            <p:nvPr/>
          </p:nvSpPr>
          <p:spPr>
            <a:xfrm>
              <a:off x="581959" y="978239"/>
              <a:ext cx="2131262" cy="2520677"/>
            </a:xfrm>
            <a:custGeom>
              <a:avLst/>
              <a:gdLst>
                <a:gd name="connsiteX0" fmla="*/ 0 w 2131262"/>
                <a:gd name="connsiteY0" fmla="*/ 0 h 2520677"/>
                <a:gd name="connsiteX1" fmla="*/ 2131262 w 2131262"/>
                <a:gd name="connsiteY1" fmla="*/ 0 h 2520677"/>
                <a:gd name="connsiteX2" fmla="*/ 2131262 w 2131262"/>
                <a:gd name="connsiteY2" fmla="*/ 2520677 h 2520677"/>
                <a:gd name="connsiteX3" fmla="*/ 0 w 2131262"/>
                <a:gd name="connsiteY3" fmla="*/ 2520677 h 2520677"/>
                <a:gd name="connsiteX4" fmla="*/ 0 w 2131262"/>
                <a:gd name="connsiteY4" fmla="*/ 0 h 252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262" h="2520677">
                  <a:moveTo>
                    <a:pt x="0" y="0"/>
                  </a:moveTo>
                  <a:lnTo>
                    <a:pt x="2131262" y="0"/>
                  </a:lnTo>
                  <a:lnTo>
                    <a:pt x="2131262" y="2520677"/>
                  </a:lnTo>
                  <a:lnTo>
                    <a:pt x="0" y="2520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b="1" dirty="0">
                  <a:solidFill>
                    <a:schemeClr val="bg1"/>
                  </a:solidFill>
                </a:rPr>
                <a:t>运营</a:t>
              </a:r>
              <a:r>
                <a:rPr lang="zh-CN" altLang="en-US" sz="1800" b="1" i="0" kern="1200" baseline="0" dirty="0">
                  <a:solidFill>
                    <a:schemeClr val="bg1"/>
                  </a:solidFill>
                </a:rPr>
                <a:t>管理维度</a:t>
              </a:r>
              <a:endParaRPr lang="zh-CN" altLang="en-US" sz="1800" kern="1200" dirty="0">
                <a:solidFill>
                  <a:schemeClr val="bg1"/>
                </a:solidFill>
              </a:endParaRPr>
            </a:p>
          </p:txBody>
        </p:sp>
        <p:sp>
          <p:nvSpPr>
            <p:cNvPr id="7" name="任意多边形: 形状 6">
              <a:extLst>
                <a:ext uri="{FF2B5EF4-FFF2-40B4-BE49-F238E27FC236}">
                  <a16:creationId xmlns:a16="http://schemas.microsoft.com/office/drawing/2014/main" id="{B735C932-98CA-41CE-91CD-0E75D19C0909}"/>
                </a:ext>
              </a:extLst>
            </p:cNvPr>
            <p:cNvSpPr/>
            <p:nvPr/>
          </p:nvSpPr>
          <p:spPr>
            <a:xfrm>
              <a:off x="2873066" y="1007870"/>
              <a:ext cx="2734231" cy="592629"/>
            </a:xfrm>
            <a:custGeom>
              <a:avLst/>
              <a:gdLst>
                <a:gd name="connsiteX0" fmla="*/ 0 w 2734231"/>
                <a:gd name="connsiteY0" fmla="*/ 0 h 592629"/>
                <a:gd name="connsiteX1" fmla="*/ 2734231 w 2734231"/>
                <a:gd name="connsiteY1" fmla="*/ 0 h 592629"/>
                <a:gd name="connsiteX2" fmla="*/ 2734231 w 2734231"/>
                <a:gd name="connsiteY2" fmla="*/ 592629 h 592629"/>
                <a:gd name="connsiteX3" fmla="*/ 0 w 2734231"/>
                <a:gd name="connsiteY3" fmla="*/ 592629 h 592629"/>
                <a:gd name="connsiteX4" fmla="*/ 0 w 2734231"/>
                <a:gd name="connsiteY4" fmla="*/ 0 h 5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231" h="592629">
                  <a:moveTo>
                    <a:pt x="0" y="0"/>
                  </a:moveTo>
                  <a:lnTo>
                    <a:pt x="2734231" y="0"/>
                  </a:lnTo>
                  <a:lnTo>
                    <a:pt x="2734231" y="592629"/>
                  </a:lnTo>
                  <a:lnTo>
                    <a:pt x="0" y="592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i="1" kern="1200" baseline="0" dirty="0">
                  <a:solidFill>
                    <a:schemeClr val="bg1"/>
                  </a:solidFill>
                </a:rPr>
                <a:t>风机级</a:t>
              </a:r>
              <a:endParaRPr lang="zh-CN" altLang="en-US" sz="1600" b="1" i="1" kern="1200" dirty="0">
                <a:solidFill>
                  <a:schemeClr val="bg1"/>
                </a:solidFill>
              </a:endParaRPr>
            </a:p>
          </p:txBody>
        </p:sp>
        <p:sp>
          <p:nvSpPr>
            <p:cNvPr id="8" name="任意多边形: 形状 7">
              <a:extLst>
                <a:ext uri="{FF2B5EF4-FFF2-40B4-BE49-F238E27FC236}">
                  <a16:creationId xmlns:a16="http://schemas.microsoft.com/office/drawing/2014/main" id="{51A84CC9-0AE6-40C9-8418-CE7CBDB0777F}"/>
                </a:ext>
              </a:extLst>
            </p:cNvPr>
            <p:cNvSpPr/>
            <p:nvPr/>
          </p:nvSpPr>
          <p:spPr>
            <a:xfrm>
              <a:off x="5786506" y="1007870"/>
              <a:ext cx="5148740" cy="592629"/>
            </a:xfrm>
            <a:custGeom>
              <a:avLst/>
              <a:gdLst>
                <a:gd name="connsiteX0" fmla="*/ 0 w 5148740"/>
                <a:gd name="connsiteY0" fmla="*/ 0 h 592629"/>
                <a:gd name="connsiteX1" fmla="*/ 5148740 w 5148740"/>
                <a:gd name="connsiteY1" fmla="*/ 0 h 592629"/>
                <a:gd name="connsiteX2" fmla="*/ 5148740 w 5148740"/>
                <a:gd name="connsiteY2" fmla="*/ 592629 h 592629"/>
                <a:gd name="connsiteX3" fmla="*/ 0 w 5148740"/>
                <a:gd name="connsiteY3" fmla="*/ 592629 h 592629"/>
                <a:gd name="connsiteX4" fmla="*/ 0 w 5148740"/>
                <a:gd name="connsiteY4" fmla="*/ 0 h 5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740" h="592629">
                  <a:moveTo>
                    <a:pt x="0" y="0"/>
                  </a:moveTo>
                  <a:lnTo>
                    <a:pt x="5148740" y="0"/>
                  </a:lnTo>
                  <a:lnTo>
                    <a:pt x="5148740" y="592629"/>
                  </a:lnTo>
                  <a:lnTo>
                    <a:pt x="0" y="592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0" i="0" kern="1200" baseline="0" dirty="0">
                  <a:solidFill>
                    <a:schemeClr val="bg1"/>
                  </a:solidFill>
                </a:rPr>
                <a:t>智能风机，要求有</a:t>
              </a:r>
              <a:r>
                <a:rPr lang="zh-CN" altLang="en-US" sz="1400" b="1" i="0" kern="1200" baseline="0" dirty="0">
                  <a:solidFill>
                    <a:schemeClr val="accent6"/>
                  </a:solidFill>
                </a:rPr>
                <a:t>自我调节、自我保护、对重大故障直接反应</a:t>
              </a:r>
              <a:r>
                <a:rPr lang="zh-CN" altLang="en-US" sz="1400" b="0" i="0" kern="1200" baseline="0" dirty="0">
                  <a:solidFill>
                    <a:schemeClr val="bg1"/>
                  </a:solidFill>
                </a:rPr>
                <a:t>等基本功能</a:t>
              </a:r>
              <a:endParaRPr lang="zh-CN" altLang="en-US" sz="1400" kern="1200" dirty="0">
                <a:solidFill>
                  <a:schemeClr val="bg1"/>
                </a:solidFill>
              </a:endParaRPr>
            </a:p>
          </p:txBody>
        </p:sp>
        <p:sp>
          <p:nvSpPr>
            <p:cNvPr id="9" name="直接连接符 8">
              <a:extLst>
                <a:ext uri="{FF2B5EF4-FFF2-40B4-BE49-F238E27FC236}">
                  <a16:creationId xmlns:a16="http://schemas.microsoft.com/office/drawing/2014/main" id="{F18D7D46-8948-4EF4-B9A0-F41F94B87484}"/>
                </a:ext>
              </a:extLst>
            </p:cNvPr>
            <p:cNvSpPr/>
            <p:nvPr/>
          </p:nvSpPr>
          <p:spPr>
            <a:xfrm>
              <a:off x="2713221" y="1600500"/>
              <a:ext cx="8525049" cy="0"/>
            </a:xfrm>
            <a:prstGeom prst="line">
              <a:avLst/>
            </a:prstGeom>
          </p:spPr>
          <p:style>
            <a:lnRef idx="2">
              <a:schemeClr val="accent5">
                <a:tint val="5000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10" name="任意多边形: 形状 9">
              <a:extLst>
                <a:ext uri="{FF2B5EF4-FFF2-40B4-BE49-F238E27FC236}">
                  <a16:creationId xmlns:a16="http://schemas.microsoft.com/office/drawing/2014/main" id="{73802742-B57B-4359-AB44-13DF3CBD8424}"/>
                </a:ext>
              </a:extLst>
            </p:cNvPr>
            <p:cNvSpPr/>
            <p:nvPr/>
          </p:nvSpPr>
          <p:spPr>
            <a:xfrm>
              <a:off x="2873066" y="1630131"/>
              <a:ext cx="2734231" cy="592629"/>
            </a:xfrm>
            <a:custGeom>
              <a:avLst/>
              <a:gdLst>
                <a:gd name="connsiteX0" fmla="*/ 0 w 2734231"/>
                <a:gd name="connsiteY0" fmla="*/ 0 h 592629"/>
                <a:gd name="connsiteX1" fmla="*/ 2734231 w 2734231"/>
                <a:gd name="connsiteY1" fmla="*/ 0 h 592629"/>
                <a:gd name="connsiteX2" fmla="*/ 2734231 w 2734231"/>
                <a:gd name="connsiteY2" fmla="*/ 592629 h 592629"/>
                <a:gd name="connsiteX3" fmla="*/ 0 w 2734231"/>
                <a:gd name="connsiteY3" fmla="*/ 592629 h 592629"/>
                <a:gd name="connsiteX4" fmla="*/ 0 w 2734231"/>
                <a:gd name="connsiteY4" fmla="*/ 0 h 5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231" h="592629">
                  <a:moveTo>
                    <a:pt x="0" y="0"/>
                  </a:moveTo>
                  <a:lnTo>
                    <a:pt x="2734231" y="0"/>
                  </a:lnTo>
                  <a:lnTo>
                    <a:pt x="2734231" y="592629"/>
                  </a:lnTo>
                  <a:lnTo>
                    <a:pt x="0" y="592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i="1" kern="1200" baseline="0" dirty="0">
                  <a:solidFill>
                    <a:schemeClr val="bg1"/>
                  </a:solidFill>
                </a:rPr>
                <a:t>场站级</a:t>
              </a:r>
              <a:endParaRPr lang="zh-CN" altLang="en-US" sz="1600" b="1" i="1" kern="1200" dirty="0">
                <a:solidFill>
                  <a:schemeClr val="bg1"/>
                </a:solidFill>
              </a:endParaRPr>
            </a:p>
          </p:txBody>
        </p:sp>
        <p:sp>
          <p:nvSpPr>
            <p:cNvPr id="11" name="任意多边形: 形状 10">
              <a:extLst>
                <a:ext uri="{FF2B5EF4-FFF2-40B4-BE49-F238E27FC236}">
                  <a16:creationId xmlns:a16="http://schemas.microsoft.com/office/drawing/2014/main" id="{CFDCADD0-A939-4026-A97F-315002CEBE3E}"/>
                </a:ext>
              </a:extLst>
            </p:cNvPr>
            <p:cNvSpPr/>
            <p:nvPr/>
          </p:nvSpPr>
          <p:spPr>
            <a:xfrm>
              <a:off x="5786506" y="1630131"/>
              <a:ext cx="5148740" cy="592629"/>
            </a:xfrm>
            <a:custGeom>
              <a:avLst/>
              <a:gdLst>
                <a:gd name="connsiteX0" fmla="*/ 0 w 5148740"/>
                <a:gd name="connsiteY0" fmla="*/ 0 h 592629"/>
                <a:gd name="connsiteX1" fmla="*/ 5148740 w 5148740"/>
                <a:gd name="connsiteY1" fmla="*/ 0 h 592629"/>
                <a:gd name="connsiteX2" fmla="*/ 5148740 w 5148740"/>
                <a:gd name="connsiteY2" fmla="*/ 592629 h 592629"/>
                <a:gd name="connsiteX3" fmla="*/ 0 w 5148740"/>
                <a:gd name="connsiteY3" fmla="*/ 592629 h 592629"/>
                <a:gd name="connsiteX4" fmla="*/ 0 w 5148740"/>
                <a:gd name="connsiteY4" fmla="*/ 0 h 5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740" h="592629">
                  <a:moveTo>
                    <a:pt x="0" y="0"/>
                  </a:moveTo>
                  <a:lnTo>
                    <a:pt x="5148740" y="0"/>
                  </a:lnTo>
                  <a:lnTo>
                    <a:pt x="5148740" y="592629"/>
                  </a:lnTo>
                  <a:lnTo>
                    <a:pt x="0" y="592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0" i="0" kern="1200" baseline="0" dirty="0">
                  <a:solidFill>
                    <a:schemeClr val="bg1"/>
                  </a:solidFill>
                </a:rPr>
                <a:t>基于智能电网技术，能</a:t>
              </a:r>
              <a:r>
                <a:rPr lang="zh-CN" altLang="en-US" sz="1400" b="1" i="0" kern="1200" baseline="0" dirty="0">
                  <a:solidFill>
                    <a:schemeClr val="accent6"/>
                  </a:solidFill>
                </a:rPr>
                <a:t>自主控制、自主优化</a:t>
              </a:r>
              <a:r>
                <a:rPr lang="zh-CN" altLang="en-US" sz="1400" b="0" i="0" kern="1200" baseline="0" dirty="0">
                  <a:solidFill>
                    <a:schemeClr val="bg1"/>
                  </a:solidFill>
                </a:rPr>
                <a:t>，具有对环境（风资源、电网）的</a:t>
              </a:r>
              <a:r>
                <a:rPr lang="zh-CN" altLang="en-US" sz="1400" b="1" i="0" kern="1200" baseline="0" dirty="0">
                  <a:solidFill>
                    <a:schemeClr val="accent6"/>
                  </a:solidFill>
                </a:rPr>
                <a:t>快速反应</a:t>
              </a:r>
              <a:r>
                <a:rPr lang="zh-CN" altLang="en-US" sz="1400" b="0" i="0" kern="1200" baseline="0" dirty="0">
                  <a:solidFill>
                    <a:schemeClr val="bg1"/>
                  </a:solidFill>
                </a:rPr>
                <a:t>能力</a:t>
              </a:r>
              <a:endParaRPr lang="zh-CN" altLang="en-US" sz="1400" kern="1200" dirty="0">
                <a:solidFill>
                  <a:schemeClr val="bg1"/>
                </a:solidFill>
              </a:endParaRPr>
            </a:p>
          </p:txBody>
        </p:sp>
        <p:sp>
          <p:nvSpPr>
            <p:cNvPr id="12" name="直接连接符 11">
              <a:extLst>
                <a:ext uri="{FF2B5EF4-FFF2-40B4-BE49-F238E27FC236}">
                  <a16:creationId xmlns:a16="http://schemas.microsoft.com/office/drawing/2014/main" id="{5DFB51ED-A543-4920-8747-899C9A21D12C}"/>
                </a:ext>
              </a:extLst>
            </p:cNvPr>
            <p:cNvSpPr/>
            <p:nvPr/>
          </p:nvSpPr>
          <p:spPr>
            <a:xfrm>
              <a:off x="2713221" y="2222761"/>
              <a:ext cx="8525049" cy="0"/>
            </a:xfrm>
            <a:prstGeom prst="line">
              <a:avLst/>
            </a:prstGeom>
          </p:spPr>
          <p:style>
            <a:lnRef idx="2">
              <a:schemeClr val="accent5">
                <a:tint val="5000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13" name="任意多边形: 形状 12">
              <a:extLst>
                <a:ext uri="{FF2B5EF4-FFF2-40B4-BE49-F238E27FC236}">
                  <a16:creationId xmlns:a16="http://schemas.microsoft.com/office/drawing/2014/main" id="{89E103D4-3FFB-4F0A-A0AD-34DF69D74575}"/>
                </a:ext>
              </a:extLst>
            </p:cNvPr>
            <p:cNvSpPr/>
            <p:nvPr/>
          </p:nvSpPr>
          <p:spPr>
            <a:xfrm>
              <a:off x="2873066" y="2252393"/>
              <a:ext cx="2734231" cy="592629"/>
            </a:xfrm>
            <a:custGeom>
              <a:avLst/>
              <a:gdLst>
                <a:gd name="connsiteX0" fmla="*/ 0 w 2734231"/>
                <a:gd name="connsiteY0" fmla="*/ 0 h 592629"/>
                <a:gd name="connsiteX1" fmla="*/ 2734231 w 2734231"/>
                <a:gd name="connsiteY1" fmla="*/ 0 h 592629"/>
                <a:gd name="connsiteX2" fmla="*/ 2734231 w 2734231"/>
                <a:gd name="connsiteY2" fmla="*/ 592629 h 592629"/>
                <a:gd name="connsiteX3" fmla="*/ 0 w 2734231"/>
                <a:gd name="connsiteY3" fmla="*/ 592629 h 592629"/>
                <a:gd name="connsiteX4" fmla="*/ 0 w 2734231"/>
                <a:gd name="connsiteY4" fmla="*/ 0 h 5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231" h="592629">
                  <a:moveTo>
                    <a:pt x="0" y="0"/>
                  </a:moveTo>
                  <a:lnTo>
                    <a:pt x="2734231" y="0"/>
                  </a:lnTo>
                  <a:lnTo>
                    <a:pt x="2734231" y="592629"/>
                  </a:lnTo>
                  <a:lnTo>
                    <a:pt x="0" y="592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i="1" kern="1200" baseline="0" dirty="0">
                  <a:solidFill>
                    <a:schemeClr val="bg1"/>
                  </a:solidFill>
                </a:rPr>
                <a:t>集控级</a:t>
              </a:r>
              <a:endParaRPr lang="zh-CN" altLang="en-US" sz="1600" b="1" i="1" kern="1200" dirty="0">
                <a:solidFill>
                  <a:schemeClr val="bg1"/>
                </a:solidFill>
              </a:endParaRPr>
            </a:p>
          </p:txBody>
        </p:sp>
        <p:sp>
          <p:nvSpPr>
            <p:cNvPr id="14" name="任意多边形: 形状 13">
              <a:extLst>
                <a:ext uri="{FF2B5EF4-FFF2-40B4-BE49-F238E27FC236}">
                  <a16:creationId xmlns:a16="http://schemas.microsoft.com/office/drawing/2014/main" id="{82242A66-3A81-4FCB-BA17-706C5454DAC0}"/>
                </a:ext>
              </a:extLst>
            </p:cNvPr>
            <p:cNvSpPr/>
            <p:nvPr/>
          </p:nvSpPr>
          <p:spPr>
            <a:xfrm>
              <a:off x="5786506" y="2252393"/>
              <a:ext cx="5148740" cy="592629"/>
            </a:xfrm>
            <a:custGeom>
              <a:avLst/>
              <a:gdLst>
                <a:gd name="connsiteX0" fmla="*/ 0 w 5148740"/>
                <a:gd name="connsiteY0" fmla="*/ 0 h 592629"/>
                <a:gd name="connsiteX1" fmla="*/ 5148740 w 5148740"/>
                <a:gd name="connsiteY1" fmla="*/ 0 h 592629"/>
                <a:gd name="connsiteX2" fmla="*/ 5148740 w 5148740"/>
                <a:gd name="connsiteY2" fmla="*/ 592629 h 592629"/>
                <a:gd name="connsiteX3" fmla="*/ 0 w 5148740"/>
                <a:gd name="connsiteY3" fmla="*/ 592629 h 592629"/>
                <a:gd name="connsiteX4" fmla="*/ 0 w 5148740"/>
                <a:gd name="connsiteY4" fmla="*/ 0 h 5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740" h="592629">
                  <a:moveTo>
                    <a:pt x="0" y="0"/>
                  </a:moveTo>
                  <a:lnTo>
                    <a:pt x="5148740" y="0"/>
                  </a:lnTo>
                  <a:lnTo>
                    <a:pt x="5148740" y="592629"/>
                  </a:lnTo>
                  <a:lnTo>
                    <a:pt x="0" y="592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0" i="0" kern="1200" baseline="0" dirty="0">
                  <a:solidFill>
                    <a:schemeClr val="bg1"/>
                  </a:solidFill>
                </a:rPr>
                <a:t>要求</a:t>
              </a:r>
              <a:r>
                <a:rPr lang="zh-CN" altLang="en-US" sz="1400" b="1" i="0" kern="1200" baseline="0" dirty="0">
                  <a:solidFill>
                    <a:schemeClr val="accent6"/>
                  </a:solidFill>
                </a:rPr>
                <a:t>全面分析、全面统筹</a:t>
              </a:r>
              <a:r>
                <a:rPr lang="zh-CN" altLang="en-US" sz="1400" b="0" i="0" kern="1200" baseline="0" dirty="0">
                  <a:solidFill>
                    <a:schemeClr val="bg1"/>
                  </a:solidFill>
                </a:rPr>
                <a:t>，对所属场站</a:t>
              </a:r>
              <a:r>
                <a:rPr lang="zh-CN" altLang="en-US" sz="1400" b="1" i="0" kern="1200" baseline="0" dirty="0">
                  <a:solidFill>
                    <a:schemeClr val="accent6"/>
                  </a:solidFill>
                </a:rPr>
                <a:t>智能化管理</a:t>
              </a:r>
              <a:r>
                <a:rPr lang="zh-CN" altLang="en-US" sz="1400" b="0" i="0" kern="1200" baseline="0" dirty="0">
                  <a:solidFill>
                    <a:schemeClr val="bg1"/>
                  </a:solidFill>
                </a:rPr>
                <a:t>，实现区域性，综合性的智能运维</a:t>
              </a:r>
              <a:endParaRPr lang="zh-CN" altLang="en-US" sz="1400" kern="1200" dirty="0">
                <a:solidFill>
                  <a:schemeClr val="bg1"/>
                </a:solidFill>
              </a:endParaRPr>
            </a:p>
          </p:txBody>
        </p:sp>
        <p:sp>
          <p:nvSpPr>
            <p:cNvPr id="15" name="直接连接符 14">
              <a:extLst>
                <a:ext uri="{FF2B5EF4-FFF2-40B4-BE49-F238E27FC236}">
                  <a16:creationId xmlns:a16="http://schemas.microsoft.com/office/drawing/2014/main" id="{2628DBB5-BAD8-4F92-87F3-BCF2000DF9E3}"/>
                </a:ext>
              </a:extLst>
            </p:cNvPr>
            <p:cNvSpPr/>
            <p:nvPr/>
          </p:nvSpPr>
          <p:spPr>
            <a:xfrm>
              <a:off x="2713221" y="2845023"/>
              <a:ext cx="8525049" cy="0"/>
            </a:xfrm>
            <a:prstGeom prst="line">
              <a:avLst/>
            </a:prstGeom>
          </p:spPr>
          <p:style>
            <a:lnRef idx="2">
              <a:schemeClr val="accent5">
                <a:tint val="5000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16" name="任意多边形: 形状 15">
              <a:extLst>
                <a:ext uri="{FF2B5EF4-FFF2-40B4-BE49-F238E27FC236}">
                  <a16:creationId xmlns:a16="http://schemas.microsoft.com/office/drawing/2014/main" id="{B705DDDC-6B80-45DB-9382-BEE3028ED124}"/>
                </a:ext>
              </a:extLst>
            </p:cNvPr>
            <p:cNvSpPr/>
            <p:nvPr/>
          </p:nvSpPr>
          <p:spPr>
            <a:xfrm>
              <a:off x="2873066" y="2874654"/>
              <a:ext cx="2734231" cy="592629"/>
            </a:xfrm>
            <a:custGeom>
              <a:avLst/>
              <a:gdLst>
                <a:gd name="connsiteX0" fmla="*/ 0 w 2734231"/>
                <a:gd name="connsiteY0" fmla="*/ 0 h 592629"/>
                <a:gd name="connsiteX1" fmla="*/ 2734231 w 2734231"/>
                <a:gd name="connsiteY1" fmla="*/ 0 h 592629"/>
                <a:gd name="connsiteX2" fmla="*/ 2734231 w 2734231"/>
                <a:gd name="connsiteY2" fmla="*/ 592629 h 592629"/>
                <a:gd name="connsiteX3" fmla="*/ 0 w 2734231"/>
                <a:gd name="connsiteY3" fmla="*/ 592629 h 592629"/>
                <a:gd name="connsiteX4" fmla="*/ 0 w 2734231"/>
                <a:gd name="connsiteY4" fmla="*/ 0 h 5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231" h="592629">
                  <a:moveTo>
                    <a:pt x="0" y="0"/>
                  </a:moveTo>
                  <a:lnTo>
                    <a:pt x="2734231" y="0"/>
                  </a:lnTo>
                  <a:lnTo>
                    <a:pt x="2734231" y="592629"/>
                  </a:lnTo>
                  <a:lnTo>
                    <a:pt x="0" y="592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i="1" kern="1200" baseline="0">
                  <a:solidFill>
                    <a:schemeClr val="bg1"/>
                  </a:solidFill>
                </a:rPr>
                <a:t>集团化管控级</a:t>
              </a:r>
              <a:endParaRPr lang="zh-CN" altLang="en-US" sz="1600" b="1" i="1" kern="1200" dirty="0">
                <a:solidFill>
                  <a:schemeClr val="bg1"/>
                </a:solidFill>
              </a:endParaRPr>
            </a:p>
          </p:txBody>
        </p:sp>
        <p:sp>
          <p:nvSpPr>
            <p:cNvPr id="17" name="任意多边形: 形状 16">
              <a:extLst>
                <a:ext uri="{FF2B5EF4-FFF2-40B4-BE49-F238E27FC236}">
                  <a16:creationId xmlns:a16="http://schemas.microsoft.com/office/drawing/2014/main" id="{A6FDBAC8-F2FE-4969-ACA3-42BF883D7FF5}"/>
                </a:ext>
              </a:extLst>
            </p:cNvPr>
            <p:cNvSpPr/>
            <p:nvPr/>
          </p:nvSpPr>
          <p:spPr>
            <a:xfrm>
              <a:off x="5786506" y="2874654"/>
              <a:ext cx="5148740" cy="592629"/>
            </a:xfrm>
            <a:custGeom>
              <a:avLst/>
              <a:gdLst>
                <a:gd name="connsiteX0" fmla="*/ 0 w 5148740"/>
                <a:gd name="connsiteY0" fmla="*/ 0 h 592629"/>
                <a:gd name="connsiteX1" fmla="*/ 5148740 w 5148740"/>
                <a:gd name="connsiteY1" fmla="*/ 0 h 592629"/>
                <a:gd name="connsiteX2" fmla="*/ 5148740 w 5148740"/>
                <a:gd name="connsiteY2" fmla="*/ 592629 h 592629"/>
                <a:gd name="connsiteX3" fmla="*/ 0 w 5148740"/>
                <a:gd name="connsiteY3" fmla="*/ 592629 h 592629"/>
                <a:gd name="connsiteX4" fmla="*/ 0 w 5148740"/>
                <a:gd name="connsiteY4" fmla="*/ 0 h 5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740" h="592629">
                  <a:moveTo>
                    <a:pt x="0" y="0"/>
                  </a:moveTo>
                  <a:lnTo>
                    <a:pt x="5148740" y="0"/>
                  </a:lnTo>
                  <a:lnTo>
                    <a:pt x="5148740" y="592629"/>
                  </a:lnTo>
                  <a:lnTo>
                    <a:pt x="0" y="592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0" i="0" kern="1200" baseline="0" dirty="0">
                  <a:solidFill>
                    <a:schemeClr val="bg1"/>
                  </a:solidFill>
                </a:rPr>
                <a:t>实现</a:t>
              </a:r>
              <a:r>
                <a:rPr lang="zh-CN" altLang="en-US" sz="1400" b="1" i="0" kern="1200" baseline="0" dirty="0">
                  <a:solidFill>
                    <a:schemeClr val="accent6"/>
                  </a:solidFill>
                </a:rPr>
                <a:t>智慧发展</a:t>
              </a:r>
              <a:r>
                <a:rPr lang="zh-CN" altLang="en-US" sz="1400" b="0" i="0" kern="1200" baseline="0" dirty="0">
                  <a:solidFill>
                    <a:schemeClr val="bg1"/>
                  </a:solidFill>
                </a:rPr>
                <a:t>，要求</a:t>
              </a:r>
              <a:r>
                <a:rPr lang="zh-CN" altLang="en-US" sz="1400" b="1" i="0" kern="1200" baseline="0" dirty="0">
                  <a:solidFill>
                    <a:schemeClr val="accent6"/>
                  </a:solidFill>
                </a:rPr>
                <a:t>持续学习、持续优化，分类指导</a:t>
              </a:r>
              <a:r>
                <a:rPr lang="zh-CN" altLang="en-US" sz="1400" b="0" i="0" kern="1200" baseline="0" dirty="0">
                  <a:solidFill>
                    <a:schemeClr val="bg1"/>
                  </a:solidFill>
                </a:rPr>
                <a:t>风电智慧化发展</a:t>
              </a:r>
              <a:endParaRPr lang="zh-CN" altLang="en-US" sz="1400" kern="1200" dirty="0">
                <a:solidFill>
                  <a:schemeClr val="bg1"/>
                </a:solidFill>
              </a:endParaRPr>
            </a:p>
          </p:txBody>
        </p:sp>
        <p:sp>
          <p:nvSpPr>
            <p:cNvPr id="18" name="直接连接符 17">
              <a:extLst>
                <a:ext uri="{FF2B5EF4-FFF2-40B4-BE49-F238E27FC236}">
                  <a16:creationId xmlns:a16="http://schemas.microsoft.com/office/drawing/2014/main" id="{010C42B4-CF9E-42FF-9277-FD72E573DBDE}"/>
                </a:ext>
              </a:extLst>
            </p:cNvPr>
            <p:cNvSpPr/>
            <p:nvPr/>
          </p:nvSpPr>
          <p:spPr>
            <a:xfrm>
              <a:off x="2713221" y="3467284"/>
              <a:ext cx="8525049" cy="0"/>
            </a:xfrm>
            <a:prstGeom prst="line">
              <a:avLst/>
            </a:prstGeom>
          </p:spPr>
          <p:style>
            <a:lnRef idx="2">
              <a:schemeClr val="accent5">
                <a:tint val="5000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19" name="直接连接符 18">
              <a:extLst>
                <a:ext uri="{FF2B5EF4-FFF2-40B4-BE49-F238E27FC236}">
                  <a16:creationId xmlns:a16="http://schemas.microsoft.com/office/drawing/2014/main" id="{4F874666-2309-4077-992E-CAD820A711C3}"/>
                </a:ext>
              </a:extLst>
            </p:cNvPr>
            <p:cNvSpPr/>
            <p:nvPr/>
          </p:nvSpPr>
          <p:spPr>
            <a:xfrm>
              <a:off x="581959" y="3498916"/>
              <a:ext cx="10656312" cy="0"/>
            </a:xfrm>
            <a:prstGeom prst="line">
              <a:avLst/>
            </a:prstGeom>
          </p:spPr>
          <p:style>
            <a:lnRef idx="2">
              <a:schemeClr val="accent5">
                <a:hueOff val="-7353344"/>
                <a:satOff val="-10228"/>
                <a:lumOff val="-3922"/>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sp>
        <p:sp>
          <p:nvSpPr>
            <p:cNvPr id="20" name="任意多边形: 形状 19">
              <a:extLst>
                <a:ext uri="{FF2B5EF4-FFF2-40B4-BE49-F238E27FC236}">
                  <a16:creationId xmlns:a16="http://schemas.microsoft.com/office/drawing/2014/main" id="{A2FDB6BE-A958-4C07-AF9B-8BB5C2504D00}"/>
                </a:ext>
              </a:extLst>
            </p:cNvPr>
            <p:cNvSpPr/>
            <p:nvPr/>
          </p:nvSpPr>
          <p:spPr>
            <a:xfrm>
              <a:off x="581959" y="3498916"/>
              <a:ext cx="2131262" cy="2520677"/>
            </a:xfrm>
            <a:custGeom>
              <a:avLst/>
              <a:gdLst>
                <a:gd name="connsiteX0" fmla="*/ 0 w 2131262"/>
                <a:gd name="connsiteY0" fmla="*/ 0 h 2520677"/>
                <a:gd name="connsiteX1" fmla="*/ 2131262 w 2131262"/>
                <a:gd name="connsiteY1" fmla="*/ 0 h 2520677"/>
                <a:gd name="connsiteX2" fmla="*/ 2131262 w 2131262"/>
                <a:gd name="connsiteY2" fmla="*/ 2520677 h 2520677"/>
                <a:gd name="connsiteX3" fmla="*/ 0 w 2131262"/>
                <a:gd name="connsiteY3" fmla="*/ 2520677 h 2520677"/>
                <a:gd name="connsiteX4" fmla="*/ 0 w 2131262"/>
                <a:gd name="connsiteY4" fmla="*/ 0 h 252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262" h="2520677">
                  <a:moveTo>
                    <a:pt x="0" y="0"/>
                  </a:moveTo>
                  <a:lnTo>
                    <a:pt x="2131262" y="0"/>
                  </a:lnTo>
                  <a:lnTo>
                    <a:pt x="2131262" y="2520677"/>
                  </a:lnTo>
                  <a:lnTo>
                    <a:pt x="0" y="2520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i="0" kern="1200" baseline="0" dirty="0">
                  <a:solidFill>
                    <a:schemeClr val="bg1"/>
                  </a:solidFill>
                </a:rPr>
                <a:t>信息系统维度</a:t>
              </a:r>
              <a:endParaRPr lang="zh-CN" altLang="en-US" sz="1800" kern="1200" dirty="0">
                <a:solidFill>
                  <a:schemeClr val="bg1"/>
                </a:solidFill>
              </a:endParaRPr>
            </a:p>
          </p:txBody>
        </p:sp>
        <p:sp>
          <p:nvSpPr>
            <p:cNvPr id="21" name="任意多边形: 形状 20">
              <a:extLst>
                <a:ext uri="{FF2B5EF4-FFF2-40B4-BE49-F238E27FC236}">
                  <a16:creationId xmlns:a16="http://schemas.microsoft.com/office/drawing/2014/main" id="{7ADDF8D0-079B-4B00-9C51-03055F23FC4D}"/>
                </a:ext>
              </a:extLst>
            </p:cNvPr>
            <p:cNvSpPr/>
            <p:nvPr/>
          </p:nvSpPr>
          <p:spPr>
            <a:xfrm>
              <a:off x="2873066" y="3538302"/>
              <a:ext cx="2734231" cy="787711"/>
            </a:xfrm>
            <a:custGeom>
              <a:avLst/>
              <a:gdLst>
                <a:gd name="connsiteX0" fmla="*/ 0 w 2734231"/>
                <a:gd name="connsiteY0" fmla="*/ 0 h 787711"/>
                <a:gd name="connsiteX1" fmla="*/ 2734231 w 2734231"/>
                <a:gd name="connsiteY1" fmla="*/ 0 h 787711"/>
                <a:gd name="connsiteX2" fmla="*/ 2734231 w 2734231"/>
                <a:gd name="connsiteY2" fmla="*/ 787711 h 787711"/>
                <a:gd name="connsiteX3" fmla="*/ 0 w 2734231"/>
                <a:gd name="connsiteY3" fmla="*/ 787711 h 787711"/>
                <a:gd name="connsiteX4" fmla="*/ 0 w 2734231"/>
                <a:gd name="connsiteY4" fmla="*/ 0 h 78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231" h="787711">
                  <a:moveTo>
                    <a:pt x="0" y="0"/>
                  </a:moveTo>
                  <a:lnTo>
                    <a:pt x="2734231" y="0"/>
                  </a:lnTo>
                  <a:lnTo>
                    <a:pt x="2734231" y="787711"/>
                  </a:lnTo>
                  <a:lnTo>
                    <a:pt x="0" y="787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i="1" kern="1200" baseline="0">
                  <a:solidFill>
                    <a:schemeClr val="bg1"/>
                  </a:solidFill>
                </a:rPr>
                <a:t>基础设施级</a:t>
              </a:r>
              <a:endParaRPr lang="zh-CN" altLang="en-US" sz="1600" b="1" i="1" kern="1200" dirty="0">
                <a:solidFill>
                  <a:schemeClr val="bg1"/>
                </a:solidFill>
              </a:endParaRPr>
            </a:p>
          </p:txBody>
        </p:sp>
        <p:sp>
          <p:nvSpPr>
            <p:cNvPr id="22" name="任意多边形: 形状 21">
              <a:extLst>
                <a:ext uri="{FF2B5EF4-FFF2-40B4-BE49-F238E27FC236}">
                  <a16:creationId xmlns:a16="http://schemas.microsoft.com/office/drawing/2014/main" id="{CC64CB80-6087-4FF4-AAC4-6439326C2A3D}"/>
                </a:ext>
              </a:extLst>
            </p:cNvPr>
            <p:cNvSpPr/>
            <p:nvPr/>
          </p:nvSpPr>
          <p:spPr>
            <a:xfrm>
              <a:off x="5786506" y="3538302"/>
              <a:ext cx="5148740" cy="787711"/>
            </a:xfrm>
            <a:custGeom>
              <a:avLst/>
              <a:gdLst>
                <a:gd name="connsiteX0" fmla="*/ 0 w 5148740"/>
                <a:gd name="connsiteY0" fmla="*/ 0 h 787711"/>
                <a:gd name="connsiteX1" fmla="*/ 5148740 w 5148740"/>
                <a:gd name="connsiteY1" fmla="*/ 0 h 787711"/>
                <a:gd name="connsiteX2" fmla="*/ 5148740 w 5148740"/>
                <a:gd name="connsiteY2" fmla="*/ 787711 h 787711"/>
                <a:gd name="connsiteX3" fmla="*/ 0 w 5148740"/>
                <a:gd name="connsiteY3" fmla="*/ 787711 h 787711"/>
                <a:gd name="connsiteX4" fmla="*/ 0 w 5148740"/>
                <a:gd name="connsiteY4" fmla="*/ 0 h 78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740" h="787711">
                  <a:moveTo>
                    <a:pt x="0" y="0"/>
                  </a:moveTo>
                  <a:lnTo>
                    <a:pt x="5148740" y="0"/>
                  </a:lnTo>
                  <a:lnTo>
                    <a:pt x="5148740" y="787711"/>
                  </a:lnTo>
                  <a:lnTo>
                    <a:pt x="0" y="787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0" i="0" kern="1200" baseline="0" dirty="0">
                  <a:solidFill>
                    <a:schemeClr val="bg1"/>
                  </a:solidFill>
                </a:rPr>
                <a:t>硬件基础</a:t>
              </a:r>
              <a:endParaRPr lang="zh-CN" altLang="en-US" sz="1400" kern="1200" dirty="0">
                <a:solidFill>
                  <a:schemeClr val="bg1"/>
                </a:solidFill>
              </a:endParaRPr>
            </a:p>
          </p:txBody>
        </p:sp>
        <p:sp>
          <p:nvSpPr>
            <p:cNvPr id="23" name="直接连接符 22">
              <a:extLst>
                <a:ext uri="{FF2B5EF4-FFF2-40B4-BE49-F238E27FC236}">
                  <a16:creationId xmlns:a16="http://schemas.microsoft.com/office/drawing/2014/main" id="{BF45CCB6-8ED0-4880-99E2-EC8DC60C7432}"/>
                </a:ext>
              </a:extLst>
            </p:cNvPr>
            <p:cNvSpPr/>
            <p:nvPr/>
          </p:nvSpPr>
          <p:spPr>
            <a:xfrm>
              <a:off x="2713221" y="4326013"/>
              <a:ext cx="8525049" cy="0"/>
            </a:xfrm>
            <a:prstGeom prst="line">
              <a:avLst/>
            </a:prstGeom>
          </p:spPr>
          <p:style>
            <a:lnRef idx="2">
              <a:schemeClr val="accent5">
                <a:tint val="5000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24" name="任意多边形: 形状 23">
              <a:extLst>
                <a:ext uri="{FF2B5EF4-FFF2-40B4-BE49-F238E27FC236}">
                  <a16:creationId xmlns:a16="http://schemas.microsoft.com/office/drawing/2014/main" id="{DD2EE196-C03F-4B66-961C-636C7108E9DD}"/>
                </a:ext>
              </a:extLst>
            </p:cNvPr>
            <p:cNvSpPr/>
            <p:nvPr/>
          </p:nvSpPr>
          <p:spPr>
            <a:xfrm>
              <a:off x="2873066" y="4365399"/>
              <a:ext cx="2734231" cy="787711"/>
            </a:xfrm>
            <a:custGeom>
              <a:avLst/>
              <a:gdLst>
                <a:gd name="connsiteX0" fmla="*/ 0 w 2734231"/>
                <a:gd name="connsiteY0" fmla="*/ 0 h 787711"/>
                <a:gd name="connsiteX1" fmla="*/ 2734231 w 2734231"/>
                <a:gd name="connsiteY1" fmla="*/ 0 h 787711"/>
                <a:gd name="connsiteX2" fmla="*/ 2734231 w 2734231"/>
                <a:gd name="connsiteY2" fmla="*/ 787711 h 787711"/>
                <a:gd name="connsiteX3" fmla="*/ 0 w 2734231"/>
                <a:gd name="connsiteY3" fmla="*/ 787711 h 787711"/>
                <a:gd name="connsiteX4" fmla="*/ 0 w 2734231"/>
                <a:gd name="connsiteY4" fmla="*/ 0 h 78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231" h="787711">
                  <a:moveTo>
                    <a:pt x="0" y="0"/>
                  </a:moveTo>
                  <a:lnTo>
                    <a:pt x="2734231" y="0"/>
                  </a:lnTo>
                  <a:lnTo>
                    <a:pt x="2734231" y="787711"/>
                  </a:lnTo>
                  <a:lnTo>
                    <a:pt x="0" y="787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i="1" kern="1200" baseline="0">
                  <a:solidFill>
                    <a:schemeClr val="bg1"/>
                  </a:solidFill>
                </a:rPr>
                <a:t>支撑平台级</a:t>
              </a:r>
              <a:endParaRPr lang="zh-CN" altLang="en-US" sz="1600" b="1" i="1" kern="1200" dirty="0">
                <a:solidFill>
                  <a:schemeClr val="bg1"/>
                </a:solidFill>
              </a:endParaRPr>
            </a:p>
          </p:txBody>
        </p:sp>
        <p:sp>
          <p:nvSpPr>
            <p:cNvPr id="25" name="任意多边形: 形状 24">
              <a:extLst>
                <a:ext uri="{FF2B5EF4-FFF2-40B4-BE49-F238E27FC236}">
                  <a16:creationId xmlns:a16="http://schemas.microsoft.com/office/drawing/2014/main" id="{7CCC65C4-666B-48E7-910C-3A37F7279129}"/>
                </a:ext>
              </a:extLst>
            </p:cNvPr>
            <p:cNvSpPr/>
            <p:nvPr/>
          </p:nvSpPr>
          <p:spPr>
            <a:xfrm>
              <a:off x="5786506" y="4365399"/>
              <a:ext cx="5148740" cy="787711"/>
            </a:xfrm>
            <a:custGeom>
              <a:avLst/>
              <a:gdLst>
                <a:gd name="connsiteX0" fmla="*/ 0 w 5148740"/>
                <a:gd name="connsiteY0" fmla="*/ 0 h 787711"/>
                <a:gd name="connsiteX1" fmla="*/ 5148740 w 5148740"/>
                <a:gd name="connsiteY1" fmla="*/ 0 h 787711"/>
                <a:gd name="connsiteX2" fmla="*/ 5148740 w 5148740"/>
                <a:gd name="connsiteY2" fmla="*/ 787711 h 787711"/>
                <a:gd name="connsiteX3" fmla="*/ 0 w 5148740"/>
                <a:gd name="connsiteY3" fmla="*/ 787711 h 787711"/>
                <a:gd name="connsiteX4" fmla="*/ 0 w 5148740"/>
                <a:gd name="connsiteY4" fmla="*/ 0 h 78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740" h="787711">
                  <a:moveTo>
                    <a:pt x="0" y="0"/>
                  </a:moveTo>
                  <a:lnTo>
                    <a:pt x="5148740" y="0"/>
                  </a:lnTo>
                  <a:lnTo>
                    <a:pt x="5148740" y="787711"/>
                  </a:lnTo>
                  <a:lnTo>
                    <a:pt x="0" y="787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0" i="0" kern="1200" baseline="0" dirty="0">
                  <a:solidFill>
                    <a:schemeClr val="bg1"/>
                  </a:solidFill>
                </a:rPr>
                <a:t>软件基础架构</a:t>
              </a:r>
              <a:endParaRPr lang="zh-CN" altLang="en-US" sz="1400" kern="1200" dirty="0">
                <a:solidFill>
                  <a:schemeClr val="bg1"/>
                </a:solidFill>
              </a:endParaRPr>
            </a:p>
          </p:txBody>
        </p:sp>
        <p:sp>
          <p:nvSpPr>
            <p:cNvPr id="26" name="直接连接符 25">
              <a:extLst>
                <a:ext uri="{FF2B5EF4-FFF2-40B4-BE49-F238E27FC236}">
                  <a16:creationId xmlns:a16="http://schemas.microsoft.com/office/drawing/2014/main" id="{BF82CFF2-056C-4E27-9252-01D2BCDFAE6C}"/>
                </a:ext>
              </a:extLst>
            </p:cNvPr>
            <p:cNvSpPr/>
            <p:nvPr/>
          </p:nvSpPr>
          <p:spPr>
            <a:xfrm>
              <a:off x="2713221" y="5153111"/>
              <a:ext cx="8525049" cy="0"/>
            </a:xfrm>
            <a:prstGeom prst="line">
              <a:avLst/>
            </a:prstGeom>
          </p:spPr>
          <p:style>
            <a:lnRef idx="2">
              <a:schemeClr val="accent5">
                <a:tint val="5000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27" name="任意多边形: 形状 26">
              <a:extLst>
                <a:ext uri="{FF2B5EF4-FFF2-40B4-BE49-F238E27FC236}">
                  <a16:creationId xmlns:a16="http://schemas.microsoft.com/office/drawing/2014/main" id="{E2A2B1F1-747F-4A3C-8379-ABBD72DC9DC0}"/>
                </a:ext>
              </a:extLst>
            </p:cNvPr>
            <p:cNvSpPr/>
            <p:nvPr/>
          </p:nvSpPr>
          <p:spPr>
            <a:xfrm>
              <a:off x="2873066" y="5192496"/>
              <a:ext cx="2734231" cy="787711"/>
            </a:xfrm>
            <a:custGeom>
              <a:avLst/>
              <a:gdLst>
                <a:gd name="connsiteX0" fmla="*/ 0 w 2734231"/>
                <a:gd name="connsiteY0" fmla="*/ 0 h 787711"/>
                <a:gd name="connsiteX1" fmla="*/ 2734231 w 2734231"/>
                <a:gd name="connsiteY1" fmla="*/ 0 h 787711"/>
                <a:gd name="connsiteX2" fmla="*/ 2734231 w 2734231"/>
                <a:gd name="connsiteY2" fmla="*/ 787711 h 787711"/>
                <a:gd name="connsiteX3" fmla="*/ 0 w 2734231"/>
                <a:gd name="connsiteY3" fmla="*/ 787711 h 787711"/>
                <a:gd name="connsiteX4" fmla="*/ 0 w 2734231"/>
                <a:gd name="connsiteY4" fmla="*/ 0 h 78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231" h="787711">
                  <a:moveTo>
                    <a:pt x="0" y="0"/>
                  </a:moveTo>
                  <a:lnTo>
                    <a:pt x="2734231" y="0"/>
                  </a:lnTo>
                  <a:lnTo>
                    <a:pt x="2734231" y="787711"/>
                  </a:lnTo>
                  <a:lnTo>
                    <a:pt x="0" y="787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i="1" kern="1200" baseline="0">
                  <a:solidFill>
                    <a:schemeClr val="bg1"/>
                  </a:solidFill>
                </a:rPr>
                <a:t>应用平台级</a:t>
              </a:r>
              <a:endParaRPr lang="zh-CN" altLang="en-US" sz="1600" b="1" i="1" kern="1200" dirty="0">
                <a:solidFill>
                  <a:schemeClr val="bg1"/>
                </a:solidFill>
              </a:endParaRPr>
            </a:p>
          </p:txBody>
        </p:sp>
        <p:sp>
          <p:nvSpPr>
            <p:cNvPr id="28" name="任意多边形: 形状 27">
              <a:extLst>
                <a:ext uri="{FF2B5EF4-FFF2-40B4-BE49-F238E27FC236}">
                  <a16:creationId xmlns:a16="http://schemas.microsoft.com/office/drawing/2014/main" id="{93D1979D-D0E3-4D70-88E4-A3DEE1FA1035}"/>
                </a:ext>
              </a:extLst>
            </p:cNvPr>
            <p:cNvSpPr/>
            <p:nvPr/>
          </p:nvSpPr>
          <p:spPr>
            <a:xfrm>
              <a:off x="5786506" y="5192496"/>
              <a:ext cx="5148740" cy="787711"/>
            </a:xfrm>
            <a:custGeom>
              <a:avLst/>
              <a:gdLst>
                <a:gd name="connsiteX0" fmla="*/ 0 w 5148740"/>
                <a:gd name="connsiteY0" fmla="*/ 0 h 787711"/>
                <a:gd name="connsiteX1" fmla="*/ 5148740 w 5148740"/>
                <a:gd name="connsiteY1" fmla="*/ 0 h 787711"/>
                <a:gd name="connsiteX2" fmla="*/ 5148740 w 5148740"/>
                <a:gd name="connsiteY2" fmla="*/ 787711 h 787711"/>
                <a:gd name="connsiteX3" fmla="*/ 0 w 5148740"/>
                <a:gd name="connsiteY3" fmla="*/ 787711 h 787711"/>
                <a:gd name="connsiteX4" fmla="*/ 0 w 5148740"/>
                <a:gd name="connsiteY4" fmla="*/ 0 h 78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740" h="787711">
                  <a:moveTo>
                    <a:pt x="0" y="0"/>
                  </a:moveTo>
                  <a:lnTo>
                    <a:pt x="5148740" y="0"/>
                  </a:lnTo>
                  <a:lnTo>
                    <a:pt x="5148740" y="787711"/>
                  </a:lnTo>
                  <a:lnTo>
                    <a:pt x="0" y="787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0" i="0" kern="1200" baseline="0" dirty="0">
                  <a:solidFill>
                    <a:schemeClr val="bg1"/>
                  </a:solidFill>
                </a:rPr>
                <a:t>建设目标的各类应用</a:t>
              </a:r>
              <a:endParaRPr lang="zh-CN" altLang="en-US" sz="1400" kern="1200" dirty="0">
                <a:solidFill>
                  <a:schemeClr val="bg1"/>
                </a:solidFill>
              </a:endParaRPr>
            </a:p>
          </p:txBody>
        </p:sp>
        <p:sp>
          <p:nvSpPr>
            <p:cNvPr id="29" name="直接连接符 28">
              <a:extLst>
                <a:ext uri="{FF2B5EF4-FFF2-40B4-BE49-F238E27FC236}">
                  <a16:creationId xmlns:a16="http://schemas.microsoft.com/office/drawing/2014/main" id="{2590F617-AD93-4FA0-9F36-C6ABBE2C288C}"/>
                </a:ext>
              </a:extLst>
            </p:cNvPr>
            <p:cNvSpPr/>
            <p:nvPr/>
          </p:nvSpPr>
          <p:spPr>
            <a:xfrm>
              <a:off x="2713221" y="5980208"/>
              <a:ext cx="8525049" cy="0"/>
            </a:xfrm>
            <a:prstGeom prst="line">
              <a:avLst/>
            </a:prstGeom>
          </p:spPr>
          <p:style>
            <a:lnRef idx="2">
              <a:schemeClr val="accent5">
                <a:tint val="5000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585491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B912B-20C3-4C6E-B4E5-4447874AE531}"/>
              </a:ext>
            </a:extLst>
          </p:cNvPr>
          <p:cNvSpPr>
            <a:spLocks noGrp="1"/>
          </p:cNvSpPr>
          <p:nvPr>
            <p:ph type="title"/>
          </p:nvPr>
        </p:nvSpPr>
        <p:spPr/>
        <p:txBody>
          <a:bodyPr/>
          <a:lstStyle/>
          <a:p>
            <a:r>
              <a:rPr lang="zh-CN" altLang="zh-CN" dirty="0"/>
              <a:t>智慧风电</a:t>
            </a:r>
            <a:r>
              <a:rPr lang="zh-CN" altLang="en-US" dirty="0"/>
              <a:t>运营</a:t>
            </a:r>
            <a:r>
              <a:rPr lang="zh-CN" altLang="zh-CN" dirty="0"/>
              <a:t>管理体系的关键技术</a:t>
            </a:r>
            <a:endParaRPr lang="zh-CN" altLang="en-US" dirty="0"/>
          </a:p>
        </p:txBody>
      </p:sp>
      <p:grpSp>
        <p:nvGrpSpPr>
          <p:cNvPr id="3" name="组合 2">
            <a:extLst>
              <a:ext uri="{FF2B5EF4-FFF2-40B4-BE49-F238E27FC236}">
                <a16:creationId xmlns:a16="http://schemas.microsoft.com/office/drawing/2014/main" id="{E9FAEB47-8855-4170-AD78-7B58C83DE8CA}"/>
              </a:ext>
            </a:extLst>
          </p:cNvPr>
          <p:cNvGrpSpPr/>
          <p:nvPr/>
        </p:nvGrpSpPr>
        <p:grpSpPr>
          <a:xfrm>
            <a:off x="534994" y="2069072"/>
            <a:ext cx="11122011" cy="2719855"/>
            <a:chOff x="534993" y="2451913"/>
            <a:chExt cx="11122011" cy="2118658"/>
          </a:xfrm>
        </p:grpSpPr>
        <p:sp>
          <p:nvSpPr>
            <p:cNvPr id="5" name="任意多边形: 形状 4">
              <a:extLst>
                <a:ext uri="{FF2B5EF4-FFF2-40B4-BE49-F238E27FC236}">
                  <a16:creationId xmlns:a16="http://schemas.microsoft.com/office/drawing/2014/main" id="{3D747FCA-1E99-4838-A936-3DCA53721FC7}"/>
                </a:ext>
              </a:extLst>
            </p:cNvPr>
            <p:cNvSpPr/>
            <p:nvPr/>
          </p:nvSpPr>
          <p:spPr>
            <a:xfrm>
              <a:off x="534993" y="2451913"/>
              <a:ext cx="1660001" cy="627800"/>
            </a:xfrm>
            <a:custGeom>
              <a:avLst/>
              <a:gdLst>
                <a:gd name="connsiteX0" fmla="*/ 0 w 1660001"/>
                <a:gd name="connsiteY0" fmla="*/ 0 h 627800"/>
                <a:gd name="connsiteX1" fmla="*/ 1660001 w 1660001"/>
                <a:gd name="connsiteY1" fmla="*/ 0 h 627800"/>
                <a:gd name="connsiteX2" fmla="*/ 1660001 w 1660001"/>
                <a:gd name="connsiteY2" fmla="*/ 627800 h 627800"/>
                <a:gd name="connsiteX3" fmla="*/ 0 w 1660001"/>
                <a:gd name="connsiteY3" fmla="*/ 627800 h 627800"/>
                <a:gd name="connsiteX4" fmla="*/ 0 w 1660001"/>
                <a:gd name="connsiteY4" fmla="*/ 0 h 62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627800">
                  <a:moveTo>
                    <a:pt x="0" y="0"/>
                  </a:moveTo>
                  <a:lnTo>
                    <a:pt x="1660001" y="0"/>
                  </a:lnTo>
                  <a:lnTo>
                    <a:pt x="1660001" y="627800"/>
                  </a:lnTo>
                  <a:lnTo>
                    <a:pt x="0" y="6278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150000"/>
                </a:lnSpc>
                <a:spcBef>
                  <a:spcPct val="0"/>
                </a:spcBef>
                <a:spcAft>
                  <a:spcPct val="35000"/>
                </a:spcAft>
                <a:buNone/>
              </a:pPr>
              <a:r>
                <a:rPr lang="zh-CN" sz="1400" b="1" i="0" kern="1200" baseline="0" dirty="0"/>
                <a:t>智能风机技术</a:t>
              </a:r>
              <a:endParaRPr lang="zh-CN" sz="1400" kern="1200" dirty="0"/>
            </a:p>
          </p:txBody>
        </p:sp>
        <p:sp>
          <p:nvSpPr>
            <p:cNvPr id="6" name="任意多边形: 形状 5">
              <a:extLst>
                <a:ext uri="{FF2B5EF4-FFF2-40B4-BE49-F238E27FC236}">
                  <a16:creationId xmlns:a16="http://schemas.microsoft.com/office/drawing/2014/main" id="{A9795C82-5755-4B16-B68C-8A9953A4DE19}"/>
                </a:ext>
              </a:extLst>
            </p:cNvPr>
            <p:cNvSpPr/>
            <p:nvPr/>
          </p:nvSpPr>
          <p:spPr>
            <a:xfrm>
              <a:off x="534993" y="3079714"/>
              <a:ext cx="1660001" cy="1490857"/>
            </a:xfrm>
            <a:custGeom>
              <a:avLst/>
              <a:gdLst>
                <a:gd name="connsiteX0" fmla="*/ 0 w 1660001"/>
                <a:gd name="connsiteY0" fmla="*/ 0 h 1490857"/>
                <a:gd name="connsiteX1" fmla="*/ 1660001 w 1660001"/>
                <a:gd name="connsiteY1" fmla="*/ 0 h 1490857"/>
                <a:gd name="connsiteX2" fmla="*/ 1660001 w 1660001"/>
                <a:gd name="connsiteY2" fmla="*/ 1490857 h 1490857"/>
                <a:gd name="connsiteX3" fmla="*/ 0 w 1660001"/>
                <a:gd name="connsiteY3" fmla="*/ 1490857 h 1490857"/>
                <a:gd name="connsiteX4" fmla="*/ 0 w 1660001"/>
                <a:gd name="connsiteY4" fmla="*/ 0 h 149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1490857">
                  <a:moveTo>
                    <a:pt x="0" y="0"/>
                  </a:moveTo>
                  <a:lnTo>
                    <a:pt x="1660001" y="0"/>
                  </a:lnTo>
                  <a:lnTo>
                    <a:pt x="1660001" y="1490857"/>
                  </a:lnTo>
                  <a:lnTo>
                    <a:pt x="0" y="1490857"/>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zh-CN" altLang="zh-CN" sz="1300" kern="1200" dirty="0"/>
                <a:t>深度感知、自我认知和控制、协同决策</a:t>
              </a:r>
              <a:r>
                <a:rPr lang="zh-CN" altLang="en-US" sz="1300" kern="1200" dirty="0"/>
                <a:t>。</a:t>
              </a:r>
              <a:endParaRPr lang="zh-CN" sz="1300" kern="1200" dirty="0"/>
            </a:p>
          </p:txBody>
        </p:sp>
        <p:sp>
          <p:nvSpPr>
            <p:cNvPr id="7" name="任意多边形: 形状 6">
              <a:extLst>
                <a:ext uri="{FF2B5EF4-FFF2-40B4-BE49-F238E27FC236}">
                  <a16:creationId xmlns:a16="http://schemas.microsoft.com/office/drawing/2014/main" id="{2C80CCE0-8CA4-419A-9069-165FDACF77A5}"/>
                </a:ext>
              </a:extLst>
            </p:cNvPr>
            <p:cNvSpPr/>
            <p:nvPr/>
          </p:nvSpPr>
          <p:spPr>
            <a:xfrm>
              <a:off x="2427395" y="2451913"/>
              <a:ext cx="1660001" cy="627800"/>
            </a:xfrm>
            <a:custGeom>
              <a:avLst/>
              <a:gdLst>
                <a:gd name="connsiteX0" fmla="*/ 0 w 1660001"/>
                <a:gd name="connsiteY0" fmla="*/ 0 h 627800"/>
                <a:gd name="connsiteX1" fmla="*/ 1660001 w 1660001"/>
                <a:gd name="connsiteY1" fmla="*/ 0 h 627800"/>
                <a:gd name="connsiteX2" fmla="*/ 1660001 w 1660001"/>
                <a:gd name="connsiteY2" fmla="*/ 627800 h 627800"/>
                <a:gd name="connsiteX3" fmla="*/ 0 w 1660001"/>
                <a:gd name="connsiteY3" fmla="*/ 627800 h 627800"/>
                <a:gd name="connsiteX4" fmla="*/ 0 w 1660001"/>
                <a:gd name="connsiteY4" fmla="*/ 0 h 62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627800">
                  <a:moveTo>
                    <a:pt x="0" y="0"/>
                  </a:moveTo>
                  <a:lnTo>
                    <a:pt x="1660001" y="0"/>
                  </a:lnTo>
                  <a:lnTo>
                    <a:pt x="1660001" y="627800"/>
                  </a:lnTo>
                  <a:lnTo>
                    <a:pt x="0" y="627800"/>
                  </a:lnTo>
                  <a:lnTo>
                    <a:pt x="0" y="0"/>
                  </a:lnTo>
                  <a:close/>
                </a:path>
              </a:pathLst>
            </a:custGeom>
          </p:spPr>
          <p:style>
            <a:lnRef idx="2">
              <a:schemeClr val="accent5">
                <a:hueOff val="-1470669"/>
                <a:satOff val="-2046"/>
                <a:lumOff val="-784"/>
                <a:alphaOff val="0"/>
              </a:schemeClr>
            </a:lnRef>
            <a:fillRef idx="1">
              <a:schemeClr val="accent5">
                <a:hueOff val="-1470669"/>
                <a:satOff val="-2046"/>
                <a:lumOff val="-784"/>
                <a:alphaOff val="0"/>
              </a:schemeClr>
            </a:fillRef>
            <a:effectRef idx="1">
              <a:schemeClr val="accent5">
                <a:hueOff val="-1470669"/>
                <a:satOff val="-2046"/>
                <a:lumOff val="-784"/>
                <a:alphaOff val="0"/>
              </a:schemeClr>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150000"/>
                </a:lnSpc>
                <a:spcBef>
                  <a:spcPct val="0"/>
                </a:spcBef>
                <a:spcAft>
                  <a:spcPct val="35000"/>
                </a:spcAft>
                <a:buNone/>
              </a:pPr>
              <a:r>
                <a:rPr lang="zh-CN" sz="1400" b="1" i="0" kern="1200" baseline="0" dirty="0"/>
                <a:t>风资源评估及微气象预测技术</a:t>
              </a:r>
              <a:endParaRPr lang="zh-CN" sz="1400" kern="1200" dirty="0"/>
            </a:p>
          </p:txBody>
        </p:sp>
        <p:sp>
          <p:nvSpPr>
            <p:cNvPr id="8" name="任意多边形: 形状 7">
              <a:extLst>
                <a:ext uri="{FF2B5EF4-FFF2-40B4-BE49-F238E27FC236}">
                  <a16:creationId xmlns:a16="http://schemas.microsoft.com/office/drawing/2014/main" id="{DC99728D-9A53-4D99-B20C-FDF64438C848}"/>
                </a:ext>
              </a:extLst>
            </p:cNvPr>
            <p:cNvSpPr/>
            <p:nvPr/>
          </p:nvSpPr>
          <p:spPr>
            <a:xfrm>
              <a:off x="2427395" y="3079714"/>
              <a:ext cx="1660001" cy="1490857"/>
            </a:xfrm>
            <a:custGeom>
              <a:avLst/>
              <a:gdLst>
                <a:gd name="connsiteX0" fmla="*/ 0 w 1660001"/>
                <a:gd name="connsiteY0" fmla="*/ 0 h 1490857"/>
                <a:gd name="connsiteX1" fmla="*/ 1660001 w 1660001"/>
                <a:gd name="connsiteY1" fmla="*/ 0 h 1490857"/>
                <a:gd name="connsiteX2" fmla="*/ 1660001 w 1660001"/>
                <a:gd name="connsiteY2" fmla="*/ 1490857 h 1490857"/>
                <a:gd name="connsiteX3" fmla="*/ 0 w 1660001"/>
                <a:gd name="connsiteY3" fmla="*/ 1490857 h 1490857"/>
                <a:gd name="connsiteX4" fmla="*/ 0 w 1660001"/>
                <a:gd name="connsiteY4" fmla="*/ 0 h 149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1490857">
                  <a:moveTo>
                    <a:pt x="0" y="0"/>
                  </a:moveTo>
                  <a:lnTo>
                    <a:pt x="1660001" y="0"/>
                  </a:lnTo>
                  <a:lnTo>
                    <a:pt x="1660001" y="1490857"/>
                  </a:lnTo>
                  <a:lnTo>
                    <a:pt x="0" y="1490857"/>
                  </a:lnTo>
                  <a:lnTo>
                    <a:pt x="0" y="0"/>
                  </a:lnTo>
                  <a:close/>
                </a:path>
              </a:pathLst>
            </a:custGeom>
          </p:spPr>
          <p:style>
            <a:lnRef idx="2">
              <a:schemeClr val="accent5">
                <a:tint val="40000"/>
                <a:alpha val="90000"/>
                <a:hueOff val="-1478351"/>
                <a:satOff val="-2563"/>
                <a:lumOff val="-258"/>
                <a:alphaOff val="0"/>
              </a:schemeClr>
            </a:lnRef>
            <a:fillRef idx="1">
              <a:schemeClr val="accent5">
                <a:tint val="40000"/>
                <a:alpha val="90000"/>
                <a:hueOff val="-1478351"/>
                <a:satOff val="-2563"/>
                <a:lumOff val="-258"/>
                <a:alphaOff val="0"/>
              </a:schemeClr>
            </a:fillRef>
            <a:effectRef idx="0">
              <a:schemeClr val="accent5">
                <a:tint val="40000"/>
                <a:alpha val="90000"/>
                <a:hueOff val="-1478351"/>
                <a:satOff val="-2563"/>
                <a:lumOff val="-258"/>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zh-CN" altLang="zh-CN" sz="1300" kern="1200" dirty="0"/>
                <a:t>高精度短期和中长期气象预测和趋势分析</a:t>
              </a:r>
              <a:endParaRPr lang="zh-CN" altLang="en-US" sz="1300" kern="1200" dirty="0"/>
            </a:p>
          </p:txBody>
        </p:sp>
        <p:sp>
          <p:nvSpPr>
            <p:cNvPr id="9" name="任意多边形: 形状 8">
              <a:extLst>
                <a:ext uri="{FF2B5EF4-FFF2-40B4-BE49-F238E27FC236}">
                  <a16:creationId xmlns:a16="http://schemas.microsoft.com/office/drawing/2014/main" id="{162F0368-D1D5-4357-821B-A78F05EDDE2C}"/>
                </a:ext>
              </a:extLst>
            </p:cNvPr>
            <p:cNvSpPr/>
            <p:nvPr/>
          </p:nvSpPr>
          <p:spPr>
            <a:xfrm>
              <a:off x="4319797" y="2451913"/>
              <a:ext cx="1660001" cy="627800"/>
            </a:xfrm>
            <a:custGeom>
              <a:avLst/>
              <a:gdLst>
                <a:gd name="connsiteX0" fmla="*/ 0 w 1660001"/>
                <a:gd name="connsiteY0" fmla="*/ 0 h 627800"/>
                <a:gd name="connsiteX1" fmla="*/ 1660001 w 1660001"/>
                <a:gd name="connsiteY1" fmla="*/ 0 h 627800"/>
                <a:gd name="connsiteX2" fmla="*/ 1660001 w 1660001"/>
                <a:gd name="connsiteY2" fmla="*/ 627800 h 627800"/>
                <a:gd name="connsiteX3" fmla="*/ 0 w 1660001"/>
                <a:gd name="connsiteY3" fmla="*/ 627800 h 627800"/>
                <a:gd name="connsiteX4" fmla="*/ 0 w 1660001"/>
                <a:gd name="connsiteY4" fmla="*/ 0 h 62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627800">
                  <a:moveTo>
                    <a:pt x="0" y="0"/>
                  </a:moveTo>
                  <a:lnTo>
                    <a:pt x="1660001" y="0"/>
                  </a:lnTo>
                  <a:lnTo>
                    <a:pt x="1660001" y="627800"/>
                  </a:lnTo>
                  <a:lnTo>
                    <a:pt x="0" y="627800"/>
                  </a:lnTo>
                  <a:lnTo>
                    <a:pt x="0" y="0"/>
                  </a:lnTo>
                  <a:close/>
                </a:path>
              </a:pathLst>
            </a:custGeom>
          </p:spPr>
          <p:style>
            <a:lnRef idx="2">
              <a:schemeClr val="accent5">
                <a:hueOff val="-2941338"/>
                <a:satOff val="-4091"/>
                <a:lumOff val="-1569"/>
                <a:alphaOff val="0"/>
              </a:schemeClr>
            </a:lnRef>
            <a:fillRef idx="1">
              <a:schemeClr val="accent5">
                <a:hueOff val="-2941338"/>
                <a:satOff val="-4091"/>
                <a:lumOff val="-1569"/>
                <a:alphaOff val="0"/>
              </a:schemeClr>
            </a:fillRef>
            <a:effectRef idx="1">
              <a:schemeClr val="accent5">
                <a:hueOff val="-2941338"/>
                <a:satOff val="-4091"/>
                <a:lumOff val="-1569"/>
                <a:alphaOff val="0"/>
              </a:schemeClr>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150000"/>
                </a:lnSpc>
                <a:spcBef>
                  <a:spcPct val="0"/>
                </a:spcBef>
                <a:spcAft>
                  <a:spcPct val="35000"/>
                </a:spcAft>
                <a:buNone/>
              </a:pPr>
              <a:r>
                <a:rPr lang="zh-CN" sz="1400" b="1" i="0" kern="1200" baseline="0" dirty="0"/>
                <a:t>多尺度风功率预测技术</a:t>
              </a:r>
              <a:endParaRPr lang="zh-CN" sz="1400" kern="1200" dirty="0"/>
            </a:p>
          </p:txBody>
        </p:sp>
        <p:sp>
          <p:nvSpPr>
            <p:cNvPr id="10" name="任意多边形: 形状 9">
              <a:extLst>
                <a:ext uri="{FF2B5EF4-FFF2-40B4-BE49-F238E27FC236}">
                  <a16:creationId xmlns:a16="http://schemas.microsoft.com/office/drawing/2014/main" id="{7599915F-E8F1-49F7-9243-3A3A3D999E5E}"/>
                </a:ext>
              </a:extLst>
            </p:cNvPr>
            <p:cNvSpPr/>
            <p:nvPr/>
          </p:nvSpPr>
          <p:spPr>
            <a:xfrm>
              <a:off x="4319797" y="3079714"/>
              <a:ext cx="1660001" cy="1490857"/>
            </a:xfrm>
            <a:custGeom>
              <a:avLst/>
              <a:gdLst>
                <a:gd name="connsiteX0" fmla="*/ 0 w 1660001"/>
                <a:gd name="connsiteY0" fmla="*/ 0 h 1490857"/>
                <a:gd name="connsiteX1" fmla="*/ 1660001 w 1660001"/>
                <a:gd name="connsiteY1" fmla="*/ 0 h 1490857"/>
                <a:gd name="connsiteX2" fmla="*/ 1660001 w 1660001"/>
                <a:gd name="connsiteY2" fmla="*/ 1490857 h 1490857"/>
                <a:gd name="connsiteX3" fmla="*/ 0 w 1660001"/>
                <a:gd name="connsiteY3" fmla="*/ 1490857 h 1490857"/>
                <a:gd name="connsiteX4" fmla="*/ 0 w 1660001"/>
                <a:gd name="connsiteY4" fmla="*/ 0 h 149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1490857">
                  <a:moveTo>
                    <a:pt x="0" y="0"/>
                  </a:moveTo>
                  <a:lnTo>
                    <a:pt x="1660001" y="0"/>
                  </a:lnTo>
                  <a:lnTo>
                    <a:pt x="1660001" y="1490857"/>
                  </a:lnTo>
                  <a:lnTo>
                    <a:pt x="0" y="1490857"/>
                  </a:lnTo>
                  <a:lnTo>
                    <a:pt x="0" y="0"/>
                  </a:lnTo>
                  <a:close/>
                </a:path>
              </a:pathLst>
            </a:custGeom>
          </p:spPr>
          <p:style>
            <a:lnRef idx="2">
              <a:schemeClr val="accent5">
                <a:tint val="40000"/>
                <a:alpha val="90000"/>
                <a:hueOff val="-2956702"/>
                <a:satOff val="-5126"/>
                <a:lumOff val="-516"/>
                <a:alphaOff val="0"/>
              </a:schemeClr>
            </a:lnRef>
            <a:fillRef idx="1">
              <a:schemeClr val="accent5">
                <a:tint val="40000"/>
                <a:alpha val="90000"/>
                <a:hueOff val="-2956702"/>
                <a:satOff val="-5126"/>
                <a:lumOff val="-516"/>
                <a:alphaOff val="0"/>
              </a:schemeClr>
            </a:fillRef>
            <a:effectRef idx="0">
              <a:schemeClr val="accent5">
                <a:tint val="40000"/>
                <a:alpha val="90000"/>
                <a:hueOff val="-2956702"/>
                <a:satOff val="-5126"/>
                <a:lumOff val="-516"/>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zh-CN" altLang="en-US" sz="1300" kern="1200" dirty="0"/>
                <a:t>基于多维度数据构建风功率预测模型</a:t>
              </a:r>
            </a:p>
          </p:txBody>
        </p:sp>
        <p:sp>
          <p:nvSpPr>
            <p:cNvPr id="11" name="任意多边形: 形状 10">
              <a:extLst>
                <a:ext uri="{FF2B5EF4-FFF2-40B4-BE49-F238E27FC236}">
                  <a16:creationId xmlns:a16="http://schemas.microsoft.com/office/drawing/2014/main" id="{967B5187-EDA9-497A-BAD0-B23D27847D71}"/>
                </a:ext>
              </a:extLst>
            </p:cNvPr>
            <p:cNvSpPr/>
            <p:nvPr/>
          </p:nvSpPr>
          <p:spPr>
            <a:xfrm>
              <a:off x="6212199" y="2451913"/>
              <a:ext cx="1660001" cy="627800"/>
            </a:xfrm>
            <a:custGeom>
              <a:avLst/>
              <a:gdLst>
                <a:gd name="connsiteX0" fmla="*/ 0 w 1660001"/>
                <a:gd name="connsiteY0" fmla="*/ 0 h 627800"/>
                <a:gd name="connsiteX1" fmla="*/ 1660001 w 1660001"/>
                <a:gd name="connsiteY1" fmla="*/ 0 h 627800"/>
                <a:gd name="connsiteX2" fmla="*/ 1660001 w 1660001"/>
                <a:gd name="connsiteY2" fmla="*/ 627800 h 627800"/>
                <a:gd name="connsiteX3" fmla="*/ 0 w 1660001"/>
                <a:gd name="connsiteY3" fmla="*/ 627800 h 627800"/>
                <a:gd name="connsiteX4" fmla="*/ 0 w 1660001"/>
                <a:gd name="connsiteY4" fmla="*/ 0 h 62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627800">
                  <a:moveTo>
                    <a:pt x="0" y="0"/>
                  </a:moveTo>
                  <a:lnTo>
                    <a:pt x="1660001" y="0"/>
                  </a:lnTo>
                  <a:lnTo>
                    <a:pt x="1660001" y="627800"/>
                  </a:lnTo>
                  <a:lnTo>
                    <a:pt x="0" y="627800"/>
                  </a:lnTo>
                  <a:lnTo>
                    <a:pt x="0" y="0"/>
                  </a:lnTo>
                  <a:close/>
                </a:path>
              </a:pathLst>
            </a:custGeom>
          </p:spPr>
          <p:style>
            <a:lnRef idx="2">
              <a:schemeClr val="accent5">
                <a:hueOff val="-4412007"/>
                <a:satOff val="-6137"/>
                <a:lumOff val="-2353"/>
                <a:alphaOff val="0"/>
              </a:schemeClr>
            </a:lnRef>
            <a:fillRef idx="1">
              <a:schemeClr val="accent5">
                <a:hueOff val="-4412007"/>
                <a:satOff val="-6137"/>
                <a:lumOff val="-2353"/>
                <a:alphaOff val="0"/>
              </a:schemeClr>
            </a:fillRef>
            <a:effectRef idx="1">
              <a:schemeClr val="accent5">
                <a:hueOff val="-4412007"/>
                <a:satOff val="-6137"/>
                <a:lumOff val="-2353"/>
                <a:alphaOff val="0"/>
              </a:schemeClr>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150000"/>
                </a:lnSpc>
                <a:spcBef>
                  <a:spcPct val="0"/>
                </a:spcBef>
                <a:spcAft>
                  <a:spcPct val="35000"/>
                </a:spcAft>
                <a:buNone/>
              </a:pPr>
              <a:r>
                <a:rPr lang="zh-CN" sz="1400" b="1" i="0" kern="1200" baseline="0" dirty="0"/>
                <a:t>风电场精细化网络建模及全状态感知</a:t>
              </a:r>
              <a:endParaRPr lang="zh-CN" sz="1400" kern="1200" dirty="0"/>
            </a:p>
          </p:txBody>
        </p:sp>
        <p:sp>
          <p:nvSpPr>
            <p:cNvPr id="12" name="任意多边形: 形状 11">
              <a:extLst>
                <a:ext uri="{FF2B5EF4-FFF2-40B4-BE49-F238E27FC236}">
                  <a16:creationId xmlns:a16="http://schemas.microsoft.com/office/drawing/2014/main" id="{8C3EDD8F-9CB2-4B14-9667-77C580FF5E04}"/>
                </a:ext>
              </a:extLst>
            </p:cNvPr>
            <p:cNvSpPr/>
            <p:nvPr/>
          </p:nvSpPr>
          <p:spPr>
            <a:xfrm>
              <a:off x="6212199" y="3079714"/>
              <a:ext cx="1660001" cy="1490857"/>
            </a:xfrm>
            <a:custGeom>
              <a:avLst/>
              <a:gdLst>
                <a:gd name="connsiteX0" fmla="*/ 0 w 1660001"/>
                <a:gd name="connsiteY0" fmla="*/ 0 h 1490857"/>
                <a:gd name="connsiteX1" fmla="*/ 1660001 w 1660001"/>
                <a:gd name="connsiteY1" fmla="*/ 0 h 1490857"/>
                <a:gd name="connsiteX2" fmla="*/ 1660001 w 1660001"/>
                <a:gd name="connsiteY2" fmla="*/ 1490857 h 1490857"/>
                <a:gd name="connsiteX3" fmla="*/ 0 w 1660001"/>
                <a:gd name="connsiteY3" fmla="*/ 1490857 h 1490857"/>
                <a:gd name="connsiteX4" fmla="*/ 0 w 1660001"/>
                <a:gd name="connsiteY4" fmla="*/ 0 h 149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1490857">
                  <a:moveTo>
                    <a:pt x="0" y="0"/>
                  </a:moveTo>
                  <a:lnTo>
                    <a:pt x="1660001" y="0"/>
                  </a:lnTo>
                  <a:lnTo>
                    <a:pt x="1660001" y="1490857"/>
                  </a:lnTo>
                  <a:lnTo>
                    <a:pt x="0" y="1490857"/>
                  </a:lnTo>
                  <a:lnTo>
                    <a:pt x="0" y="0"/>
                  </a:lnTo>
                  <a:close/>
                </a:path>
              </a:pathLst>
            </a:custGeom>
          </p:spPr>
          <p:style>
            <a:lnRef idx="2">
              <a:schemeClr val="accent5">
                <a:tint val="40000"/>
                <a:alpha val="90000"/>
                <a:hueOff val="-4435053"/>
                <a:satOff val="-7690"/>
                <a:lumOff val="-773"/>
                <a:alphaOff val="0"/>
              </a:schemeClr>
            </a:lnRef>
            <a:fillRef idx="1">
              <a:schemeClr val="accent5">
                <a:tint val="40000"/>
                <a:alpha val="90000"/>
                <a:hueOff val="-4435053"/>
                <a:satOff val="-7690"/>
                <a:lumOff val="-773"/>
                <a:alphaOff val="0"/>
              </a:schemeClr>
            </a:fillRef>
            <a:effectRef idx="0">
              <a:schemeClr val="accent5">
                <a:tint val="40000"/>
                <a:alpha val="90000"/>
                <a:hueOff val="-4435053"/>
                <a:satOff val="-7690"/>
                <a:lumOff val="-773"/>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zh-CN" altLang="zh-CN" sz="1300" kern="1200" dirty="0"/>
                <a:t>建立风场内部精细化网络模型，并准确感知风场内部的各种运行状态</a:t>
              </a:r>
              <a:r>
                <a:rPr lang="zh-CN" altLang="en-US" sz="1300" kern="1200" dirty="0"/>
                <a:t>。</a:t>
              </a:r>
            </a:p>
          </p:txBody>
        </p:sp>
        <p:sp>
          <p:nvSpPr>
            <p:cNvPr id="13" name="任意多边形: 形状 12">
              <a:extLst>
                <a:ext uri="{FF2B5EF4-FFF2-40B4-BE49-F238E27FC236}">
                  <a16:creationId xmlns:a16="http://schemas.microsoft.com/office/drawing/2014/main" id="{5B4F6C4F-772B-4CD4-8C6B-DB22D7582C20}"/>
                </a:ext>
              </a:extLst>
            </p:cNvPr>
            <p:cNvSpPr/>
            <p:nvPr/>
          </p:nvSpPr>
          <p:spPr>
            <a:xfrm>
              <a:off x="8104601" y="2451913"/>
              <a:ext cx="1660001" cy="627800"/>
            </a:xfrm>
            <a:custGeom>
              <a:avLst/>
              <a:gdLst>
                <a:gd name="connsiteX0" fmla="*/ 0 w 1660001"/>
                <a:gd name="connsiteY0" fmla="*/ 0 h 627800"/>
                <a:gd name="connsiteX1" fmla="*/ 1660001 w 1660001"/>
                <a:gd name="connsiteY1" fmla="*/ 0 h 627800"/>
                <a:gd name="connsiteX2" fmla="*/ 1660001 w 1660001"/>
                <a:gd name="connsiteY2" fmla="*/ 627800 h 627800"/>
                <a:gd name="connsiteX3" fmla="*/ 0 w 1660001"/>
                <a:gd name="connsiteY3" fmla="*/ 627800 h 627800"/>
                <a:gd name="connsiteX4" fmla="*/ 0 w 1660001"/>
                <a:gd name="connsiteY4" fmla="*/ 0 h 62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627800">
                  <a:moveTo>
                    <a:pt x="0" y="0"/>
                  </a:moveTo>
                  <a:lnTo>
                    <a:pt x="1660001" y="0"/>
                  </a:lnTo>
                  <a:lnTo>
                    <a:pt x="1660001" y="627800"/>
                  </a:lnTo>
                  <a:lnTo>
                    <a:pt x="0" y="627800"/>
                  </a:lnTo>
                  <a:lnTo>
                    <a:pt x="0" y="0"/>
                  </a:lnTo>
                  <a:close/>
                </a:path>
              </a:pathLst>
            </a:custGeom>
          </p:spPr>
          <p:style>
            <a:lnRef idx="2">
              <a:schemeClr val="accent5">
                <a:hueOff val="-5882676"/>
                <a:satOff val="-8182"/>
                <a:lumOff val="-3138"/>
                <a:alphaOff val="0"/>
              </a:schemeClr>
            </a:lnRef>
            <a:fillRef idx="1">
              <a:schemeClr val="accent5">
                <a:hueOff val="-5882676"/>
                <a:satOff val="-8182"/>
                <a:lumOff val="-3138"/>
                <a:alphaOff val="0"/>
              </a:schemeClr>
            </a:fillRef>
            <a:effectRef idx="1">
              <a:schemeClr val="accent5">
                <a:hueOff val="-5882676"/>
                <a:satOff val="-8182"/>
                <a:lumOff val="-3138"/>
                <a:alphaOff val="0"/>
              </a:schemeClr>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150000"/>
                </a:lnSpc>
                <a:spcBef>
                  <a:spcPct val="0"/>
                </a:spcBef>
                <a:spcAft>
                  <a:spcPct val="35000"/>
                </a:spcAft>
                <a:buNone/>
              </a:pPr>
              <a:r>
                <a:rPr lang="zh-CN" sz="1400" b="1" i="0" kern="1200" baseline="0" dirty="0"/>
                <a:t>智能优化</a:t>
              </a:r>
              <a:r>
                <a:rPr lang="zh-CN" altLang="en-US" sz="1400" b="1" i="0" kern="1200" baseline="0" dirty="0"/>
                <a:t>协同</a:t>
              </a:r>
              <a:r>
                <a:rPr lang="zh-CN" sz="1400" b="1" i="0" kern="1200" baseline="0" dirty="0"/>
                <a:t>控制技术</a:t>
              </a:r>
              <a:endParaRPr lang="zh-CN" sz="1400" kern="1200" dirty="0"/>
            </a:p>
          </p:txBody>
        </p:sp>
        <p:sp>
          <p:nvSpPr>
            <p:cNvPr id="14" name="任意多边形: 形状 13">
              <a:extLst>
                <a:ext uri="{FF2B5EF4-FFF2-40B4-BE49-F238E27FC236}">
                  <a16:creationId xmlns:a16="http://schemas.microsoft.com/office/drawing/2014/main" id="{00E8CF98-F5AD-4302-85F9-503CF04773DD}"/>
                </a:ext>
              </a:extLst>
            </p:cNvPr>
            <p:cNvSpPr/>
            <p:nvPr/>
          </p:nvSpPr>
          <p:spPr>
            <a:xfrm>
              <a:off x="8104601" y="3079714"/>
              <a:ext cx="1660001" cy="1490857"/>
            </a:xfrm>
            <a:custGeom>
              <a:avLst/>
              <a:gdLst>
                <a:gd name="connsiteX0" fmla="*/ 0 w 1660001"/>
                <a:gd name="connsiteY0" fmla="*/ 0 h 1490857"/>
                <a:gd name="connsiteX1" fmla="*/ 1660001 w 1660001"/>
                <a:gd name="connsiteY1" fmla="*/ 0 h 1490857"/>
                <a:gd name="connsiteX2" fmla="*/ 1660001 w 1660001"/>
                <a:gd name="connsiteY2" fmla="*/ 1490857 h 1490857"/>
                <a:gd name="connsiteX3" fmla="*/ 0 w 1660001"/>
                <a:gd name="connsiteY3" fmla="*/ 1490857 h 1490857"/>
                <a:gd name="connsiteX4" fmla="*/ 0 w 1660001"/>
                <a:gd name="connsiteY4" fmla="*/ 0 h 149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1490857">
                  <a:moveTo>
                    <a:pt x="0" y="0"/>
                  </a:moveTo>
                  <a:lnTo>
                    <a:pt x="1660001" y="0"/>
                  </a:lnTo>
                  <a:lnTo>
                    <a:pt x="1660001" y="1490857"/>
                  </a:lnTo>
                  <a:lnTo>
                    <a:pt x="0" y="1490857"/>
                  </a:lnTo>
                  <a:lnTo>
                    <a:pt x="0" y="0"/>
                  </a:lnTo>
                  <a:close/>
                </a:path>
              </a:pathLst>
            </a:custGeom>
          </p:spPr>
          <p:style>
            <a:lnRef idx="2">
              <a:schemeClr val="accent5">
                <a:tint val="40000"/>
                <a:alpha val="90000"/>
                <a:hueOff val="-5913404"/>
                <a:satOff val="-10253"/>
                <a:lumOff val="-1031"/>
                <a:alphaOff val="0"/>
              </a:schemeClr>
            </a:lnRef>
            <a:fillRef idx="1">
              <a:schemeClr val="accent5">
                <a:tint val="40000"/>
                <a:alpha val="90000"/>
                <a:hueOff val="-5913404"/>
                <a:satOff val="-10253"/>
                <a:lumOff val="-1031"/>
                <a:alphaOff val="0"/>
              </a:schemeClr>
            </a:fillRef>
            <a:effectRef idx="0">
              <a:schemeClr val="accent5">
                <a:tint val="40000"/>
                <a:alpha val="90000"/>
                <a:hueOff val="-5913404"/>
                <a:satOff val="-10253"/>
                <a:lumOff val="-1031"/>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Font typeface="Arial" panose="020B0604020202020204" pitchFamily="34" charset="0"/>
                <a:buChar char="•"/>
              </a:pPr>
              <a:r>
                <a:rPr lang="zh-CN" sz="1300" kern="1200" dirty="0"/>
                <a:t>能量管理系统</a:t>
              </a:r>
              <a:endParaRPr lang="zh-CN" altLang="en-US" sz="1300" kern="1200" dirty="0"/>
            </a:p>
            <a:p>
              <a:pPr marL="114300" lvl="1" indent="-114300" algn="l" defTabSz="577850">
                <a:lnSpc>
                  <a:spcPct val="150000"/>
                </a:lnSpc>
                <a:spcBef>
                  <a:spcPct val="0"/>
                </a:spcBef>
                <a:spcAft>
                  <a:spcPct val="15000"/>
                </a:spcAft>
                <a:buFont typeface="Arial" panose="020B0604020202020204" pitchFamily="34" charset="0"/>
                <a:buChar char="•"/>
              </a:pPr>
              <a:r>
                <a:rPr lang="zh-CN" sz="1300" kern="1200" dirty="0"/>
                <a:t>场群协同控制</a:t>
              </a:r>
            </a:p>
            <a:p>
              <a:pPr marL="114300" lvl="1" indent="-114300" algn="l" defTabSz="577850">
                <a:lnSpc>
                  <a:spcPct val="150000"/>
                </a:lnSpc>
                <a:spcBef>
                  <a:spcPct val="0"/>
                </a:spcBef>
                <a:spcAft>
                  <a:spcPct val="15000"/>
                </a:spcAft>
                <a:buFont typeface="Arial" panose="020B0604020202020204" pitchFamily="34" charset="0"/>
                <a:buChar char="•"/>
              </a:pPr>
              <a:r>
                <a:rPr lang="zh-CN" sz="1300" kern="1200" dirty="0"/>
                <a:t>储能</a:t>
              </a:r>
              <a:r>
                <a:rPr lang="zh-CN" altLang="en-US" sz="1300" kern="1200" dirty="0"/>
                <a:t>技术</a:t>
              </a:r>
              <a:endParaRPr lang="zh-CN" sz="1300" kern="1200" dirty="0"/>
            </a:p>
            <a:p>
              <a:pPr marL="114300" lvl="1" indent="-114300" algn="l" defTabSz="577850">
                <a:lnSpc>
                  <a:spcPct val="150000"/>
                </a:lnSpc>
                <a:spcBef>
                  <a:spcPct val="0"/>
                </a:spcBef>
                <a:spcAft>
                  <a:spcPct val="15000"/>
                </a:spcAft>
                <a:buChar char="•"/>
              </a:pPr>
              <a:r>
                <a:rPr lang="zh-CN" sz="1300" kern="1200" dirty="0"/>
                <a:t>尾流控制</a:t>
              </a:r>
              <a:endParaRPr lang="en-US" altLang="zh-CN" sz="1300" kern="1200" dirty="0"/>
            </a:p>
            <a:p>
              <a:pPr marL="114300" lvl="1" indent="-114300" algn="l" defTabSz="577850">
                <a:lnSpc>
                  <a:spcPct val="150000"/>
                </a:lnSpc>
                <a:spcBef>
                  <a:spcPct val="0"/>
                </a:spcBef>
                <a:spcAft>
                  <a:spcPct val="15000"/>
                </a:spcAft>
                <a:buChar char="•"/>
              </a:pPr>
              <a:r>
                <a:rPr lang="en-US" altLang="zh-CN" sz="1300" dirty="0"/>
                <a:t>…………</a:t>
              </a:r>
            </a:p>
            <a:p>
              <a:pPr marL="114300" lvl="1" indent="-114300" algn="l" defTabSz="577850">
                <a:lnSpc>
                  <a:spcPct val="150000"/>
                </a:lnSpc>
                <a:spcBef>
                  <a:spcPct val="0"/>
                </a:spcBef>
                <a:spcAft>
                  <a:spcPct val="15000"/>
                </a:spcAft>
                <a:buChar char="•"/>
              </a:pPr>
              <a:r>
                <a:rPr lang="en-US" altLang="zh-CN" sz="1300" kern="1200" dirty="0"/>
                <a:t>…………</a:t>
              </a:r>
              <a:endParaRPr lang="zh-CN" altLang="en-US" sz="1300" kern="1200" dirty="0"/>
            </a:p>
          </p:txBody>
        </p:sp>
        <p:sp>
          <p:nvSpPr>
            <p:cNvPr id="15" name="任意多边形: 形状 14">
              <a:extLst>
                <a:ext uri="{FF2B5EF4-FFF2-40B4-BE49-F238E27FC236}">
                  <a16:creationId xmlns:a16="http://schemas.microsoft.com/office/drawing/2014/main" id="{26306098-C17B-4468-84FE-2BF7D4EDBE97}"/>
                </a:ext>
              </a:extLst>
            </p:cNvPr>
            <p:cNvSpPr/>
            <p:nvPr/>
          </p:nvSpPr>
          <p:spPr>
            <a:xfrm>
              <a:off x="9997003" y="2451913"/>
              <a:ext cx="1660001" cy="627800"/>
            </a:xfrm>
            <a:custGeom>
              <a:avLst/>
              <a:gdLst>
                <a:gd name="connsiteX0" fmla="*/ 0 w 1660001"/>
                <a:gd name="connsiteY0" fmla="*/ 0 h 627800"/>
                <a:gd name="connsiteX1" fmla="*/ 1660001 w 1660001"/>
                <a:gd name="connsiteY1" fmla="*/ 0 h 627800"/>
                <a:gd name="connsiteX2" fmla="*/ 1660001 w 1660001"/>
                <a:gd name="connsiteY2" fmla="*/ 627800 h 627800"/>
                <a:gd name="connsiteX3" fmla="*/ 0 w 1660001"/>
                <a:gd name="connsiteY3" fmla="*/ 627800 h 627800"/>
                <a:gd name="connsiteX4" fmla="*/ 0 w 1660001"/>
                <a:gd name="connsiteY4" fmla="*/ 0 h 62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627800">
                  <a:moveTo>
                    <a:pt x="0" y="0"/>
                  </a:moveTo>
                  <a:lnTo>
                    <a:pt x="1660001" y="0"/>
                  </a:lnTo>
                  <a:lnTo>
                    <a:pt x="1660001" y="627800"/>
                  </a:lnTo>
                  <a:lnTo>
                    <a:pt x="0" y="627800"/>
                  </a:lnTo>
                  <a:lnTo>
                    <a:pt x="0" y="0"/>
                  </a:lnTo>
                  <a:close/>
                </a:path>
              </a:pathLst>
            </a:custGeom>
          </p:spPr>
          <p:style>
            <a:lnRef idx="2">
              <a:schemeClr val="accent5">
                <a:hueOff val="-7353344"/>
                <a:satOff val="-10228"/>
                <a:lumOff val="-3922"/>
                <a:alphaOff val="0"/>
              </a:schemeClr>
            </a:lnRef>
            <a:fillRef idx="1">
              <a:schemeClr val="accent5">
                <a:hueOff val="-7353344"/>
                <a:satOff val="-10228"/>
                <a:lumOff val="-3922"/>
                <a:alphaOff val="0"/>
              </a:schemeClr>
            </a:fillRef>
            <a:effectRef idx="1">
              <a:schemeClr val="accent5">
                <a:hueOff val="-7353344"/>
                <a:satOff val="-10228"/>
                <a:lumOff val="-3922"/>
                <a:alphaOff val="0"/>
              </a:schemeClr>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150000"/>
                </a:lnSpc>
                <a:spcBef>
                  <a:spcPct val="0"/>
                </a:spcBef>
                <a:spcAft>
                  <a:spcPct val="35000"/>
                </a:spcAft>
                <a:buNone/>
              </a:pPr>
              <a:r>
                <a:rPr lang="zh-CN" sz="1400" b="1" i="0" kern="1200" baseline="0" dirty="0"/>
                <a:t>风场智能</a:t>
              </a:r>
              <a:r>
                <a:rPr lang="zh-CN" altLang="en-US" sz="1400" b="1" i="0" kern="1200" baseline="0" dirty="0"/>
                <a:t>诊断，智能</a:t>
              </a:r>
              <a:r>
                <a:rPr lang="zh-CN" sz="1400" b="1" i="0" kern="1200" baseline="0" dirty="0"/>
                <a:t>巡检技术</a:t>
              </a:r>
              <a:endParaRPr lang="zh-CN" sz="1400" kern="1200" dirty="0"/>
            </a:p>
          </p:txBody>
        </p:sp>
        <p:sp>
          <p:nvSpPr>
            <p:cNvPr id="16" name="任意多边形: 形状 15">
              <a:extLst>
                <a:ext uri="{FF2B5EF4-FFF2-40B4-BE49-F238E27FC236}">
                  <a16:creationId xmlns:a16="http://schemas.microsoft.com/office/drawing/2014/main" id="{3913357E-3F2C-4D8A-83F8-D79CE3001841}"/>
                </a:ext>
              </a:extLst>
            </p:cNvPr>
            <p:cNvSpPr/>
            <p:nvPr/>
          </p:nvSpPr>
          <p:spPr>
            <a:xfrm>
              <a:off x="9997003" y="3079714"/>
              <a:ext cx="1660001" cy="1490857"/>
            </a:xfrm>
            <a:custGeom>
              <a:avLst/>
              <a:gdLst>
                <a:gd name="connsiteX0" fmla="*/ 0 w 1660001"/>
                <a:gd name="connsiteY0" fmla="*/ 0 h 1490857"/>
                <a:gd name="connsiteX1" fmla="*/ 1660001 w 1660001"/>
                <a:gd name="connsiteY1" fmla="*/ 0 h 1490857"/>
                <a:gd name="connsiteX2" fmla="*/ 1660001 w 1660001"/>
                <a:gd name="connsiteY2" fmla="*/ 1490857 h 1490857"/>
                <a:gd name="connsiteX3" fmla="*/ 0 w 1660001"/>
                <a:gd name="connsiteY3" fmla="*/ 1490857 h 1490857"/>
                <a:gd name="connsiteX4" fmla="*/ 0 w 1660001"/>
                <a:gd name="connsiteY4" fmla="*/ 0 h 149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01" h="1490857">
                  <a:moveTo>
                    <a:pt x="0" y="0"/>
                  </a:moveTo>
                  <a:lnTo>
                    <a:pt x="1660001" y="0"/>
                  </a:lnTo>
                  <a:lnTo>
                    <a:pt x="1660001" y="1490857"/>
                  </a:lnTo>
                  <a:lnTo>
                    <a:pt x="0" y="1490857"/>
                  </a:lnTo>
                  <a:lnTo>
                    <a:pt x="0" y="0"/>
                  </a:lnTo>
                  <a:close/>
                </a:path>
              </a:pathLst>
            </a:custGeom>
          </p:spPr>
          <p:style>
            <a:lnRef idx="2">
              <a:schemeClr val="accent5">
                <a:tint val="40000"/>
                <a:alpha val="90000"/>
                <a:hueOff val="-7391755"/>
                <a:satOff val="-12816"/>
                <a:lumOff val="-1289"/>
                <a:alphaOff val="0"/>
              </a:schemeClr>
            </a:lnRef>
            <a:fillRef idx="1">
              <a:schemeClr val="accent5">
                <a:tint val="40000"/>
                <a:alpha val="90000"/>
                <a:hueOff val="-7391755"/>
                <a:satOff val="-12816"/>
                <a:lumOff val="-1289"/>
                <a:alphaOff val="0"/>
              </a:schemeClr>
            </a:fillRef>
            <a:effectRef idx="0">
              <a:schemeClr val="accent5">
                <a:tint val="40000"/>
                <a:alpha val="90000"/>
                <a:hueOff val="-7391755"/>
                <a:satOff val="-12816"/>
                <a:lumOff val="-1289"/>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zh-CN" altLang="en-US" sz="1300" kern="1200" dirty="0"/>
                <a:t>借助各种传感器，利用物联网、边缘计算、</a:t>
              </a:r>
              <a:r>
                <a:rPr lang="en-US" altLang="zh-CN" sz="1300" kern="1200" dirty="0"/>
                <a:t>AI</a:t>
              </a:r>
              <a:r>
                <a:rPr lang="zh-CN" altLang="en-US" sz="1300" kern="1200" dirty="0"/>
                <a:t>等技术，全维度感知风场信息，与运维人员建立巡检机制。</a:t>
              </a:r>
            </a:p>
          </p:txBody>
        </p:sp>
      </p:grpSp>
    </p:spTree>
    <p:extLst>
      <p:ext uri="{BB962C8B-B14F-4D97-AF65-F5344CB8AC3E}">
        <p14:creationId xmlns:p14="http://schemas.microsoft.com/office/powerpoint/2010/main" val="38432634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94670-2692-4B41-86F1-EAA149FDE3D2}"/>
              </a:ext>
            </a:extLst>
          </p:cNvPr>
          <p:cNvSpPr>
            <a:spLocks noGrp="1"/>
          </p:cNvSpPr>
          <p:nvPr>
            <p:ph type="title"/>
          </p:nvPr>
        </p:nvSpPr>
        <p:spPr/>
        <p:txBody>
          <a:bodyPr/>
          <a:lstStyle/>
          <a:p>
            <a:r>
              <a:rPr lang="zh-CN" altLang="en-US" dirty="0"/>
              <a:t>运营管理关键技术之</a:t>
            </a:r>
            <a:r>
              <a:rPr lang="en-US" altLang="zh-CN" dirty="0"/>
              <a:t>1</a:t>
            </a:r>
            <a:r>
              <a:rPr lang="zh-CN" altLang="en-US" dirty="0"/>
              <a:t>：智能风机技术</a:t>
            </a:r>
          </a:p>
        </p:txBody>
      </p:sp>
      <p:sp>
        <p:nvSpPr>
          <p:cNvPr id="3" name="内容占位符 2">
            <a:extLst>
              <a:ext uri="{FF2B5EF4-FFF2-40B4-BE49-F238E27FC236}">
                <a16:creationId xmlns:a16="http://schemas.microsoft.com/office/drawing/2014/main" id="{6AC76ACB-433F-44CC-BF36-6E69F7F7D6AF}"/>
              </a:ext>
            </a:extLst>
          </p:cNvPr>
          <p:cNvSpPr>
            <a:spLocks noGrp="1"/>
          </p:cNvSpPr>
          <p:nvPr>
            <p:ph idx="1"/>
          </p:nvPr>
        </p:nvSpPr>
        <p:spPr>
          <a:xfrm>
            <a:off x="518616" y="978239"/>
            <a:ext cx="10915580" cy="1319664"/>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金风科技发布的</a:t>
            </a:r>
            <a:r>
              <a:rPr lang="zh-CN" altLang="zh-CN" dirty="0">
                <a:latin typeface="微软雅黑" panose="020B0503020204020204" pitchFamily="34" charset="-122"/>
                <a:ea typeface="微软雅黑" panose="020B0503020204020204" pitchFamily="34" charset="-122"/>
              </a:rPr>
              <a:t>《智能风机白皮书》中指出，智能风机应具备</a:t>
            </a:r>
            <a:r>
              <a:rPr lang="zh-CN" altLang="zh-CN" b="1" dirty="0">
                <a:solidFill>
                  <a:schemeClr val="accent6"/>
                </a:solidFill>
                <a:latin typeface="微软雅黑" panose="020B0503020204020204" pitchFamily="34" charset="-122"/>
                <a:ea typeface="微软雅黑" panose="020B0503020204020204" pitchFamily="34" charset="-122"/>
              </a:rPr>
              <a:t>深度感知、自我认知和控制、协同决策</a:t>
            </a:r>
            <a:r>
              <a:rPr lang="zh-CN" altLang="zh-CN" dirty="0">
                <a:latin typeface="微软雅黑" panose="020B0503020204020204" pitchFamily="34" charset="-122"/>
                <a:ea typeface="微软雅黑" panose="020B0503020204020204" pitchFamily="34" charset="-122"/>
              </a:rPr>
              <a:t>的特征</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zh-CN" dirty="0">
                <a:latin typeface="微软雅黑" panose="020B0503020204020204" pitchFamily="34" charset="-122"/>
                <a:ea typeface="微软雅黑" panose="020B0503020204020204" pitchFamily="34" charset="-122"/>
              </a:rPr>
              <a:t>针对不同应用场景和特征，智能风机在</a:t>
            </a:r>
            <a:r>
              <a:rPr lang="zh-CN" altLang="en-US" dirty="0">
                <a:latin typeface="微软雅黑" panose="020B0503020204020204" pitchFamily="34" charset="-122"/>
                <a:ea typeface="微软雅黑" panose="020B0503020204020204" pitchFamily="34" charset="-122"/>
              </a:rPr>
              <a:t>单机智能、场站智能、场群智能和平台智能几个层级上</a:t>
            </a:r>
            <a:r>
              <a:rPr lang="zh-CN" altLang="zh-CN" dirty="0">
                <a:latin typeface="微软雅黑" panose="020B0503020204020204" pitchFamily="34" charset="-122"/>
                <a:ea typeface="微软雅黑" panose="020B0503020204020204" pitchFamily="34" charset="-122"/>
              </a:rPr>
              <a:t>有不同的要求，不仅能</a:t>
            </a:r>
            <a:r>
              <a:rPr lang="zh-CN" altLang="zh-CN" b="1" dirty="0">
                <a:latin typeface="微软雅黑" panose="020B0503020204020204" pitchFamily="34" charset="-122"/>
                <a:ea typeface="微软雅黑" panose="020B0503020204020204" pitchFamily="34" charset="-122"/>
              </a:rPr>
              <a:t>独立控制实现自身最优</a:t>
            </a:r>
            <a:r>
              <a:rPr lang="zh-CN" altLang="zh-CN" dirty="0">
                <a:latin typeface="微软雅黑" panose="020B0503020204020204" pitchFamily="34" charset="-122"/>
                <a:ea typeface="微软雅黑" panose="020B0503020204020204" pitchFamily="34" charset="-122"/>
              </a:rPr>
              <a:t>，还可以</a:t>
            </a:r>
            <a:r>
              <a:rPr lang="zh-CN" altLang="zh-CN" b="1" dirty="0">
                <a:latin typeface="微软雅黑" panose="020B0503020204020204" pitchFamily="34" charset="-122"/>
                <a:ea typeface="微软雅黑" panose="020B0503020204020204" pitchFamily="34" charset="-122"/>
              </a:rPr>
              <a:t>协同风电场其他风机实现风电场收益最优</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E2C8FFF-F0B5-41F6-AC9D-B017E547C970}"/>
              </a:ext>
            </a:extLst>
          </p:cNvPr>
          <p:cNvPicPr>
            <a:picLocks noChangeAspect="1"/>
          </p:cNvPicPr>
          <p:nvPr/>
        </p:nvPicPr>
        <p:blipFill>
          <a:blip r:embed="rId2"/>
          <a:stretch>
            <a:fillRect/>
          </a:stretch>
        </p:blipFill>
        <p:spPr>
          <a:xfrm>
            <a:off x="5644059" y="2627381"/>
            <a:ext cx="5790137" cy="4069517"/>
          </a:xfrm>
          <a:prstGeom prst="rect">
            <a:avLst/>
          </a:prstGeom>
        </p:spPr>
      </p:pic>
      <p:sp>
        <p:nvSpPr>
          <p:cNvPr id="7" name="矩形 6">
            <a:extLst>
              <a:ext uri="{FF2B5EF4-FFF2-40B4-BE49-F238E27FC236}">
                <a16:creationId xmlns:a16="http://schemas.microsoft.com/office/drawing/2014/main" id="{64310961-4E16-4035-96F6-ADC8B93FC225}"/>
              </a:ext>
            </a:extLst>
          </p:cNvPr>
          <p:cNvSpPr/>
          <p:nvPr/>
        </p:nvSpPr>
        <p:spPr>
          <a:xfrm>
            <a:off x="1118690" y="3429000"/>
            <a:ext cx="3872409" cy="152573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spc="150" noProof="1">
                <a:solidFill>
                  <a:prstClr val="white"/>
                </a:solidFill>
                <a:latin typeface="微软雅黑" panose="020B0503020204020204" pitchFamily="34" charset="-122"/>
                <a:ea typeface="微软雅黑" panose="020B0503020204020204" pitchFamily="34" charset="-122"/>
                <a:sym typeface="+mn-ea"/>
              </a:rPr>
              <a:t>在数字化产品层面上，金风科技通过单机智能控制平台（</a:t>
            </a:r>
            <a:r>
              <a:rPr lang="en-US" altLang="zh-CN" sz="1600" spc="150" noProof="1">
                <a:solidFill>
                  <a:prstClr val="white"/>
                </a:solidFill>
                <a:latin typeface="微软雅黑" panose="020B0503020204020204" pitchFamily="34" charset="-122"/>
                <a:ea typeface="微软雅黑" panose="020B0503020204020204" pitchFamily="34" charset="-122"/>
                <a:sym typeface="+mn-ea"/>
              </a:rPr>
              <a:t>EFarmTM</a:t>
            </a:r>
            <a:r>
              <a:rPr lang="zh-CN" altLang="en-US" sz="1600" spc="150" noProof="1">
                <a:solidFill>
                  <a:prstClr val="white"/>
                </a:solidFill>
                <a:latin typeface="微软雅黑" panose="020B0503020204020204" pitchFamily="34" charset="-122"/>
                <a:ea typeface="微软雅黑" panose="020B0503020204020204" pitchFamily="34" charset="-122"/>
                <a:sym typeface="+mn-ea"/>
              </a:rPr>
              <a:t>）和场级协同控制平台（能巢</a:t>
            </a:r>
            <a:r>
              <a:rPr lang="en-US" altLang="zh-CN" sz="1600" spc="150" noProof="1">
                <a:solidFill>
                  <a:prstClr val="white"/>
                </a:solidFill>
                <a:latin typeface="微软雅黑" panose="020B0503020204020204" pitchFamily="34" charset="-122"/>
                <a:ea typeface="微软雅黑" panose="020B0503020204020204" pitchFamily="34" charset="-122"/>
                <a:sym typeface="+mn-ea"/>
              </a:rPr>
              <a:t>TM</a:t>
            </a:r>
            <a:r>
              <a:rPr lang="zh-CN" altLang="en-US" sz="1600" spc="150" noProof="1">
                <a:solidFill>
                  <a:prstClr val="white"/>
                </a:solidFill>
                <a:latin typeface="微软雅黑" panose="020B0503020204020204" pitchFamily="34" charset="-122"/>
                <a:ea typeface="微软雅黑" panose="020B0503020204020204" pitchFamily="34" charset="-122"/>
                <a:sym typeface="+mn-ea"/>
              </a:rPr>
              <a:t>）帮助实现风机智能。</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6485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94670-2692-4B41-86F1-EAA149FDE3D2}"/>
              </a:ext>
            </a:extLst>
          </p:cNvPr>
          <p:cNvSpPr>
            <a:spLocks noGrp="1"/>
          </p:cNvSpPr>
          <p:nvPr>
            <p:ph type="title"/>
          </p:nvPr>
        </p:nvSpPr>
        <p:spPr/>
        <p:txBody>
          <a:bodyPr/>
          <a:lstStyle/>
          <a:p>
            <a:r>
              <a:rPr lang="zh-CN" altLang="en-US" dirty="0"/>
              <a:t>运营管理关键技术之</a:t>
            </a:r>
            <a:r>
              <a:rPr lang="en-US" altLang="zh-CN" dirty="0"/>
              <a:t>2</a:t>
            </a:r>
            <a:r>
              <a:rPr lang="zh-CN" altLang="en-US" dirty="0"/>
              <a:t>：</a:t>
            </a:r>
            <a:r>
              <a:rPr lang="zh-CN" altLang="zh-CN" dirty="0"/>
              <a:t>风资源评估及微气象预测技术</a:t>
            </a:r>
            <a:endParaRPr lang="zh-CN" altLang="en-US" dirty="0"/>
          </a:p>
        </p:txBody>
      </p:sp>
      <p:sp>
        <p:nvSpPr>
          <p:cNvPr id="3" name="内容占位符 2">
            <a:extLst>
              <a:ext uri="{FF2B5EF4-FFF2-40B4-BE49-F238E27FC236}">
                <a16:creationId xmlns:a16="http://schemas.microsoft.com/office/drawing/2014/main" id="{6AC76ACB-433F-44CC-BF36-6E69F7F7D6AF}"/>
              </a:ext>
            </a:extLst>
          </p:cNvPr>
          <p:cNvSpPr>
            <a:spLocks noGrp="1"/>
          </p:cNvSpPr>
          <p:nvPr>
            <p:ph idx="1"/>
          </p:nvPr>
        </p:nvSpPr>
        <p:spPr>
          <a:xfrm>
            <a:off x="977158" y="1054139"/>
            <a:ext cx="5009217" cy="2107861"/>
          </a:xfrm>
        </p:spPr>
        <p:txBody>
          <a:bodyPr/>
          <a:lstStyle/>
          <a:p>
            <a:r>
              <a:rPr lang="zh-CN" altLang="zh-CN" sz="1800" b="1" dirty="0">
                <a:latin typeface="微软雅黑" panose="020B0503020204020204" pitchFamily="34" charset="-122"/>
                <a:ea typeface="微软雅黑" panose="020B0503020204020204" pitchFamily="34" charset="-122"/>
              </a:rPr>
              <a:t>风能资源评估技术</a:t>
            </a:r>
            <a:endParaRPr lang="en-US" altLang="zh-CN" b="1"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zh-CN" dirty="0">
                <a:latin typeface="微软雅黑" panose="020B0503020204020204" pitchFamily="34" charset="-122"/>
                <a:ea typeface="微软雅黑" panose="020B0503020204020204" pitchFamily="34" charset="-122"/>
              </a:rPr>
              <a:t>完成风场</a:t>
            </a:r>
            <a:r>
              <a:rPr lang="zh-CN" altLang="zh-CN" b="1" dirty="0">
                <a:solidFill>
                  <a:schemeClr val="accent6"/>
                </a:solidFill>
                <a:latin typeface="微软雅黑" panose="020B0503020204020204" pitchFamily="34" charset="-122"/>
                <a:ea typeface="微软雅黑" panose="020B0503020204020204" pitchFamily="34" charset="-122"/>
              </a:rPr>
              <a:t>高精度短期和中长期气象预测和趋势分析</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虚拟测风塔技术</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0A1EE7D-361D-4CAB-AA51-C9BFDDF9BB2E}"/>
              </a:ext>
            </a:extLst>
          </p:cNvPr>
          <p:cNvPicPr>
            <a:picLocks noChangeAspect="1"/>
          </p:cNvPicPr>
          <p:nvPr/>
        </p:nvPicPr>
        <p:blipFill>
          <a:blip r:embed="rId2"/>
          <a:stretch>
            <a:fillRect/>
          </a:stretch>
        </p:blipFill>
        <p:spPr>
          <a:xfrm>
            <a:off x="6096000" y="806846"/>
            <a:ext cx="4562475" cy="2686056"/>
          </a:xfrm>
          <a:prstGeom prst="rect">
            <a:avLst/>
          </a:prstGeom>
        </p:spPr>
      </p:pic>
      <p:sp>
        <p:nvSpPr>
          <p:cNvPr id="6" name="矩形 5">
            <a:extLst>
              <a:ext uri="{FF2B5EF4-FFF2-40B4-BE49-F238E27FC236}">
                <a16:creationId xmlns:a16="http://schemas.microsoft.com/office/drawing/2014/main" id="{77406DFD-A43C-4ABB-8D71-5A7BE201DFFA}"/>
              </a:ext>
            </a:extLst>
          </p:cNvPr>
          <p:cNvSpPr/>
          <p:nvPr/>
        </p:nvSpPr>
        <p:spPr>
          <a:xfrm>
            <a:off x="6307397" y="3794915"/>
            <a:ext cx="4634429" cy="2726067"/>
          </a:xfrm>
          <a:prstGeom prst="rect">
            <a:avLst/>
          </a:prstGeom>
        </p:spPr>
        <p:txBody>
          <a:bodyPr wrap="square">
            <a:spAutoFit/>
          </a:bodyPr>
          <a:lstStyle/>
          <a:p>
            <a:pPr marL="228600" lvl="0" indent="-228600">
              <a:lnSpc>
                <a:spcPct val="130000"/>
              </a:lnSpc>
              <a:spcAft>
                <a:spcPts val="1000"/>
              </a:spcAft>
              <a:buFont typeface="Arial" panose="020B0604020202020204" pitchFamily="34" charset="0"/>
              <a:buChar char="•"/>
            </a:pPr>
            <a:r>
              <a:rPr lang="zh-CN" altLang="zh-CN" b="1" spc="150" noProof="1">
                <a:solidFill>
                  <a:prstClr val="white"/>
                </a:solidFill>
                <a:sym typeface="+mn-ea"/>
              </a:rPr>
              <a:t>微气象预测技术</a:t>
            </a:r>
            <a:endParaRPr lang="en-US" altLang="zh-CN" sz="1600" b="1" spc="150" noProof="1">
              <a:solidFill>
                <a:prstClr val="white"/>
              </a:solidFill>
              <a:sym typeface="+mn-ea"/>
            </a:endParaRPr>
          </a:p>
          <a:p>
            <a:pPr marL="742950" lvl="1" indent="-285750">
              <a:lnSpc>
                <a:spcPct val="130000"/>
              </a:lnSpc>
              <a:spcAft>
                <a:spcPts val="1000"/>
              </a:spcAft>
              <a:buFont typeface="Wingdings" panose="05000000000000000000" pitchFamily="2" charset="2"/>
              <a:buChar char="Ø"/>
            </a:pPr>
            <a:r>
              <a:rPr lang="zh-CN" altLang="zh-CN" sz="1600" spc="150" noProof="1">
                <a:solidFill>
                  <a:prstClr val="white"/>
                </a:solidFill>
                <a:latin typeface="微软雅黑" panose="020B0503020204020204" pitchFamily="34" charset="-122"/>
                <a:ea typeface="微软雅黑" panose="020B0503020204020204" pitchFamily="34" charset="-122"/>
                <a:sym typeface="+mn-ea"/>
              </a:rPr>
              <a:t>为风电机组进行个性化控制策略研究提供</a:t>
            </a:r>
            <a:r>
              <a:rPr lang="zh-CN" altLang="zh-CN" sz="1600" b="1" spc="150" noProof="1">
                <a:solidFill>
                  <a:schemeClr val="accent6"/>
                </a:solidFill>
                <a:latin typeface="微软雅黑" panose="020B0503020204020204" pitchFamily="34" charset="-122"/>
                <a:ea typeface="微软雅黑" panose="020B0503020204020204" pitchFamily="34" charset="-122"/>
                <a:sym typeface="+mn-ea"/>
              </a:rPr>
              <a:t>精准的气象数据</a:t>
            </a:r>
            <a:endParaRPr lang="en-US" altLang="zh-CN" sz="1600" b="1" spc="150" noProof="1">
              <a:solidFill>
                <a:schemeClr val="accent6"/>
              </a:solidFill>
              <a:latin typeface="微软雅黑" panose="020B0503020204020204" pitchFamily="34" charset="-122"/>
              <a:ea typeface="微软雅黑" panose="020B0503020204020204" pitchFamily="34" charset="-122"/>
              <a:sym typeface="+mn-ea"/>
            </a:endParaRPr>
          </a:p>
          <a:p>
            <a:pPr marL="742950" lvl="1" indent="-285750">
              <a:lnSpc>
                <a:spcPct val="130000"/>
              </a:lnSpc>
              <a:spcAft>
                <a:spcPts val="1000"/>
              </a:spcAft>
              <a:buFont typeface="Wingdings" panose="05000000000000000000" pitchFamily="2" charset="2"/>
              <a:buChar char="Ø"/>
            </a:pPr>
            <a:r>
              <a:rPr lang="zh-CN" altLang="zh-CN" sz="1600" spc="150" noProof="1">
                <a:solidFill>
                  <a:prstClr val="white"/>
                </a:solidFill>
                <a:latin typeface="微软雅黑" panose="020B0503020204020204" pitchFamily="34" charset="-122"/>
                <a:ea typeface="微软雅黑" panose="020B0503020204020204" pitchFamily="34" charset="-122"/>
                <a:sym typeface="+mn-ea"/>
              </a:rPr>
              <a:t>为风电场检修维护提供</a:t>
            </a:r>
            <a:r>
              <a:rPr lang="zh-CN" altLang="zh-CN" sz="1600" b="1" spc="150" noProof="1">
                <a:solidFill>
                  <a:schemeClr val="accent6"/>
                </a:solidFill>
                <a:latin typeface="微软雅黑" panose="020B0503020204020204" pitchFamily="34" charset="-122"/>
                <a:ea typeface="微软雅黑" panose="020B0503020204020204" pitchFamily="34" charset="-122"/>
                <a:sym typeface="+mn-ea"/>
              </a:rPr>
              <a:t>合理的</a:t>
            </a:r>
            <a:r>
              <a:rPr lang="zh-CN" altLang="en-US" sz="1600" b="1" spc="150" noProof="1">
                <a:solidFill>
                  <a:schemeClr val="accent6"/>
                </a:solidFill>
                <a:latin typeface="微软雅黑" panose="020B0503020204020204" pitchFamily="34" charset="-122"/>
                <a:ea typeface="微软雅黑" panose="020B0503020204020204" pitchFamily="34" charset="-122"/>
                <a:sym typeface="+mn-ea"/>
              </a:rPr>
              <a:t>作业</a:t>
            </a:r>
            <a:r>
              <a:rPr lang="zh-CN" altLang="zh-CN" sz="1600" b="1" spc="150" noProof="1">
                <a:solidFill>
                  <a:schemeClr val="accent6"/>
                </a:solidFill>
                <a:latin typeface="微软雅黑" panose="020B0503020204020204" pitchFamily="34" charset="-122"/>
                <a:ea typeface="微软雅黑" panose="020B0503020204020204" pitchFamily="34" charset="-122"/>
                <a:sym typeface="+mn-ea"/>
              </a:rPr>
              <a:t>时间窗口预测</a:t>
            </a:r>
            <a:endParaRPr lang="en-US" altLang="zh-CN" sz="1600" b="1" spc="150" noProof="1">
              <a:solidFill>
                <a:schemeClr val="accent6"/>
              </a:solidFill>
              <a:latin typeface="微软雅黑" panose="020B0503020204020204" pitchFamily="34" charset="-122"/>
              <a:ea typeface="微软雅黑" panose="020B0503020204020204" pitchFamily="34" charset="-122"/>
              <a:sym typeface="+mn-ea"/>
            </a:endParaRPr>
          </a:p>
          <a:p>
            <a:pPr marL="742950" lvl="1" indent="-285750">
              <a:lnSpc>
                <a:spcPct val="130000"/>
              </a:lnSpc>
              <a:spcAft>
                <a:spcPts val="1000"/>
              </a:spcAft>
              <a:buFont typeface="Wingdings" panose="05000000000000000000" pitchFamily="2" charset="2"/>
              <a:buChar char="Ø"/>
            </a:pPr>
            <a:r>
              <a:rPr lang="zh-CN" altLang="zh-CN" sz="1600" spc="150" noProof="1">
                <a:solidFill>
                  <a:prstClr val="white"/>
                </a:solidFill>
                <a:latin typeface="微软雅黑" panose="020B0503020204020204" pitchFamily="34" charset="-122"/>
                <a:ea typeface="微软雅黑" panose="020B0503020204020204" pitchFamily="34" charset="-122"/>
                <a:sym typeface="+mn-ea"/>
              </a:rPr>
              <a:t>为风电场大部件吊装、道路维修等大型作业提供</a:t>
            </a:r>
            <a:r>
              <a:rPr lang="zh-CN" altLang="zh-CN" sz="1600" b="1" spc="150" noProof="1">
                <a:solidFill>
                  <a:schemeClr val="accent6"/>
                </a:solidFill>
                <a:latin typeface="微软雅黑" panose="020B0503020204020204" pitchFamily="34" charset="-122"/>
                <a:ea typeface="微软雅黑" panose="020B0503020204020204" pitchFamily="34" charset="-122"/>
                <a:sym typeface="+mn-ea"/>
              </a:rPr>
              <a:t>施工组织依据</a:t>
            </a:r>
            <a:endParaRPr lang="zh-CN" altLang="en-US" sz="1600" b="1" spc="150" noProof="1">
              <a:solidFill>
                <a:schemeClr val="accent6"/>
              </a:solidFill>
              <a:latin typeface="微软雅黑" panose="020B0503020204020204" pitchFamily="34" charset="-122"/>
              <a:ea typeface="微软雅黑" panose="020B0503020204020204" pitchFamily="34" charset="-122"/>
              <a:sym typeface="+mn-ea"/>
            </a:endParaRPr>
          </a:p>
        </p:txBody>
      </p:sp>
      <p:pic>
        <p:nvPicPr>
          <p:cNvPr id="7" name="图片 6">
            <a:extLst>
              <a:ext uri="{FF2B5EF4-FFF2-40B4-BE49-F238E27FC236}">
                <a16:creationId xmlns:a16="http://schemas.microsoft.com/office/drawing/2014/main" id="{DDB3FDA6-2C94-4E5B-AD5D-5CDA9ED9FC2E}"/>
              </a:ext>
            </a:extLst>
          </p:cNvPr>
          <p:cNvPicPr>
            <a:picLocks noChangeAspect="1"/>
          </p:cNvPicPr>
          <p:nvPr/>
        </p:nvPicPr>
        <p:blipFill>
          <a:blip r:embed="rId3"/>
          <a:stretch>
            <a:fillRect/>
          </a:stretch>
        </p:blipFill>
        <p:spPr>
          <a:xfrm>
            <a:off x="867533" y="3696000"/>
            <a:ext cx="5228468" cy="2900124"/>
          </a:xfrm>
          <a:prstGeom prst="rect">
            <a:avLst/>
          </a:prstGeom>
        </p:spPr>
      </p:pic>
    </p:spTree>
    <p:extLst>
      <p:ext uri="{BB962C8B-B14F-4D97-AF65-F5344CB8AC3E}">
        <p14:creationId xmlns:p14="http://schemas.microsoft.com/office/powerpoint/2010/main" val="25978429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94670-2692-4B41-86F1-EAA149FDE3D2}"/>
              </a:ext>
            </a:extLst>
          </p:cNvPr>
          <p:cNvSpPr>
            <a:spLocks noGrp="1"/>
          </p:cNvSpPr>
          <p:nvPr>
            <p:ph type="title"/>
          </p:nvPr>
        </p:nvSpPr>
        <p:spPr/>
        <p:txBody>
          <a:bodyPr/>
          <a:lstStyle/>
          <a:p>
            <a:r>
              <a:rPr lang="zh-CN" altLang="en-US" dirty="0"/>
              <a:t>运营管理关键技术之</a:t>
            </a:r>
            <a:r>
              <a:rPr lang="en-US" altLang="zh-CN" dirty="0"/>
              <a:t>3</a:t>
            </a:r>
            <a:r>
              <a:rPr lang="zh-CN" altLang="en-US" dirty="0"/>
              <a:t>：</a:t>
            </a:r>
            <a:r>
              <a:rPr lang="zh-CN" altLang="zh-CN" dirty="0"/>
              <a:t>多尺度风功率预测技术</a:t>
            </a:r>
            <a:endParaRPr lang="zh-CN" altLang="en-US" dirty="0"/>
          </a:p>
        </p:txBody>
      </p:sp>
      <p:sp>
        <p:nvSpPr>
          <p:cNvPr id="3" name="内容占位符 2">
            <a:extLst>
              <a:ext uri="{FF2B5EF4-FFF2-40B4-BE49-F238E27FC236}">
                <a16:creationId xmlns:a16="http://schemas.microsoft.com/office/drawing/2014/main" id="{6AC76ACB-433F-44CC-BF36-6E69F7F7D6AF}"/>
              </a:ext>
            </a:extLst>
          </p:cNvPr>
          <p:cNvSpPr>
            <a:spLocks noGrp="1"/>
          </p:cNvSpPr>
          <p:nvPr>
            <p:ph idx="1"/>
          </p:nvPr>
        </p:nvSpPr>
        <p:spPr/>
        <p:txBody>
          <a:bodyPr/>
          <a:lstStyle/>
          <a:p>
            <a:r>
              <a:rPr lang="zh-CN" altLang="zh-CN" dirty="0"/>
              <a:t>风功率预测是</a:t>
            </a:r>
            <a:r>
              <a:rPr lang="zh-CN" altLang="zh-CN" b="1" dirty="0">
                <a:solidFill>
                  <a:schemeClr val="accent6"/>
                </a:solidFill>
              </a:rPr>
              <a:t>缓解电力系统调峰、调频压力，提高风电接纳能力</a:t>
            </a:r>
            <a:r>
              <a:rPr lang="zh-CN" altLang="zh-CN" dirty="0"/>
              <a:t>的有效手段</a:t>
            </a:r>
            <a:r>
              <a:rPr lang="zh-CN" altLang="en-US" dirty="0"/>
              <a:t>。</a:t>
            </a:r>
            <a:endParaRPr lang="en-US" altLang="zh-CN" dirty="0"/>
          </a:p>
          <a:p>
            <a:endParaRPr lang="zh-CN" altLang="en-US" dirty="0"/>
          </a:p>
        </p:txBody>
      </p:sp>
      <p:grpSp>
        <p:nvGrpSpPr>
          <p:cNvPr id="13" name="组合 12">
            <a:extLst>
              <a:ext uri="{FF2B5EF4-FFF2-40B4-BE49-F238E27FC236}">
                <a16:creationId xmlns:a16="http://schemas.microsoft.com/office/drawing/2014/main" id="{0EFBF707-B0FE-4AFA-BA51-A2AD28B10E4F}"/>
              </a:ext>
            </a:extLst>
          </p:cNvPr>
          <p:cNvGrpSpPr/>
          <p:nvPr/>
        </p:nvGrpSpPr>
        <p:grpSpPr>
          <a:xfrm>
            <a:off x="1887323" y="1793869"/>
            <a:ext cx="5231703" cy="4225725"/>
            <a:chOff x="1913882" y="2084438"/>
            <a:chExt cx="5231703" cy="4373210"/>
          </a:xfrm>
        </p:grpSpPr>
        <p:sp>
          <p:nvSpPr>
            <p:cNvPr id="8" name="任意多边形: 形状 7">
              <a:extLst>
                <a:ext uri="{FF2B5EF4-FFF2-40B4-BE49-F238E27FC236}">
                  <a16:creationId xmlns:a16="http://schemas.microsoft.com/office/drawing/2014/main" id="{B5012186-5348-4C40-91DC-C0C82EBF0B22}"/>
                </a:ext>
              </a:extLst>
            </p:cNvPr>
            <p:cNvSpPr/>
            <p:nvPr/>
          </p:nvSpPr>
          <p:spPr>
            <a:xfrm>
              <a:off x="1913882" y="2084438"/>
              <a:ext cx="2265008" cy="1729101"/>
            </a:xfrm>
            <a:custGeom>
              <a:avLst/>
              <a:gdLst>
                <a:gd name="connsiteX0" fmla="*/ 0 w 2265008"/>
                <a:gd name="connsiteY0" fmla="*/ 377509 h 2265008"/>
                <a:gd name="connsiteX1" fmla="*/ 377509 w 2265008"/>
                <a:gd name="connsiteY1" fmla="*/ 0 h 2265008"/>
                <a:gd name="connsiteX2" fmla="*/ 1887499 w 2265008"/>
                <a:gd name="connsiteY2" fmla="*/ 0 h 2265008"/>
                <a:gd name="connsiteX3" fmla="*/ 2265008 w 2265008"/>
                <a:gd name="connsiteY3" fmla="*/ 377509 h 2265008"/>
                <a:gd name="connsiteX4" fmla="*/ 2265008 w 2265008"/>
                <a:gd name="connsiteY4" fmla="*/ 1887499 h 2265008"/>
                <a:gd name="connsiteX5" fmla="*/ 1887499 w 2265008"/>
                <a:gd name="connsiteY5" fmla="*/ 2265008 h 2265008"/>
                <a:gd name="connsiteX6" fmla="*/ 377509 w 2265008"/>
                <a:gd name="connsiteY6" fmla="*/ 2265008 h 2265008"/>
                <a:gd name="connsiteX7" fmla="*/ 0 w 2265008"/>
                <a:gd name="connsiteY7" fmla="*/ 1887499 h 2265008"/>
                <a:gd name="connsiteX8" fmla="*/ 0 w 2265008"/>
                <a:gd name="connsiteY8" fmla="*/ 377509 h 22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5008" h="2265008">
                  <a:moveTo>
                    <a:pt x="0" y="377509"/>
                  </a:moveTo>
                  <a:cubicBezTo>
                    <a:pt x="0" y="169017"/>
                    <a:pt x="169017" y="0"/>
                    <a:pt x="377509" y="0"/>
                  </a:cubicBezTo>
                  <a:lnTo>
                    <a:pt x="1887499" y="0"/>
                  </a:lnTo>
                  <a:cubicBezTo>
                    <a:pt x="2095991" y="0"/>
                    <a:pt x="2265008" y="169017"/>
                    <a:pt x="2265008" y="377509"/>
                  </a:cubicBezTo>
                  <a:lnTo>
                    <a:pt x="2265008" y="1887499"/>
                  </a:lnTo>
                  <a:cubicBezTo>
                    <a:pt x="2265008" y="2095991"/>
                    <a:pt x="2095991" y="2265008"/>
                    <a:pt x="1887499" y="2265008"/>
                  </a:cubicBezTo>
                  <a:lnTo>
                    <a:pt x="377509" y="2265008"/>
                  </a:lnTo>
                  <a:cubicBezTo>
                    <a:pt x="169017" y="2265008"/>
                    <a:pt x="0" y="2095991"/>
                    <a:pt x="0" y="1887499"/>
                  </a:cubicBezTo>
                  <a:lnTo>
                    <a:pt x="0" y="377509"/>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25809" tIns="125809" rIns="125809" bIns="125809" numCol="1" spcCol="1270" anchor="ctr" anchorCtr="0">
              <a:noAutofit/>
            </a:bodyPr>
            <a:lstStyle/>
            <a:p>
              <a:pPr marL="0" lvl="0" indent="0" algn="ctr" defTabSz="5334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数据</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气候特征</a:t>
              </a:r>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地形地貌</a:t>
              </a:r>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风场历史数据</a:t>
              </a:r>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数值天气预报</a:t>
              </a:r>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机组运行状态</a:t>
              </a:r>
            </a:p>
            <a:p>
              <a:pPr marL="114300" lvl="1" indent="-114300" algn="l" defTabSz="533400">
                <a:lnSpc>
                  <a:spcPct val="90000"/>
                </a:lnSpc>
                <a:spcBef>
                  <a:spcPct val="0"/>
                </a:spcBef>
                <a:spcAft>
                  <a:spcPct val="15000"/>
                </a:spcAft>
                <a:buChar char="•"/>
              </a:pPr>
              <a:r>
                <a:rPr lang="en-US" altLang="zh-CN" sz="1200" kern="1200" dirty="0">
                  <a:latin typeface="微软雅黑" panose="020B0503020204020204" pitchFamily="34" charset="-122"/>
                  <a:ea typeface="微软雅黑" panose="020B0503020204020204" pitchFamily="34" charset="-122"/>
                </a:rPr>
                <a:t>…</a:t>
              </a:r>
              <a:endParaRPr lang="zh-CN" sz="1200" kern="1200" dirty="0">
                <a:latin typeface="微软雅黑" panose="020B0503020204020204" pitchFamily="34" charset="-122"/>
                <a:ea typeface="微软雅黑" panose="020B0503020204020204" pitchFamily="34" charset="-122"/>
              </a:endParaRPr>
            </a:p>
          </p:txBody>
        </p:sp>
        <p:sp>
          <p:nvSpPr>
            <p:cNvPr id="9" name="任意多边形: 形状 8">
              <a:extLst>
                <a:ext uri="{FF2B5EF4-FFF2-40B4-BE49-F238E27FC236}">
                  <a16:creationId xmlns:a16="http://schemas.microsoft.com/office/drawing/2014/main" id="{D3AC0FB4-009C-4906-AC31-6045DD3E4DCA}"/>
                </a:ext>
              </a:extLst>
            </p:cNvPr>
            <p:cNvSpPr/>
            <p:nvPr/>
          </p:nvSpPr>
          <p:spPr>
            <a:xfrm>
              <a:off x="2597747" y="3939159"/>
              <a:ext cx="897278" cy="897278"/>
            </a:xfrm>
            <a:custGeom>
              <a:avLst/>
              <a:gdLst>
                <a:gd name="connsiteX0" fmla="*/ 118934 w 897278"/>
                <a:gd name="connsiteY0" fmla="*/ 343119 h 897278"/>
                <a:gd name="connsiteX1" fmla="*/ 343119 w 897278"/>
                <a:gd name="connsiteY1" fmla="*/ 343119 h 897278"/>
                <a:gd name="connsiteX2" fmla="*/ 343119 w 897278"/>
                <a:gd name="connsiteY2" fmla="*/ 118934 h 897278"/>
                <a:gd name="connsiteX3" fmla="*/ 554159 w 897278"/>
                <a:gd name="connsiteY3" fmla="*/ 118934 h 897278"/>
                <a:gd name="connsiteX4" fmla="*/ 554159 w 897278"/>
                <a:gd name="connsiteY4" fmla="*/ 343119 h 897278"/>
                <a:gd name="connsiteX5" fmla="*/ 778344 w 897278"/>
                <a:gd name="connsiteY5" fmla="*/ 343119 h 897278"/>
                <a:gd name="connsiteX6" fmla="*/ 778344 w 897278"/>
                <a:gd name="connsiteY6" fmla="*/ 554159 h 897278"/>
                <a:gd name="connsiteX7" fmla="*/ 554159 w 897278"/>
                <a:gd name="connsiteY7" fmla="*/ 554159 h 897278"/>
                <a:gd name="connsiteX8" fmla="*/ 554159 w 897278"/>
                <a:gd name="connsiteY8" fmla="*/ 778344 h 897278"/>
                <a:gd name="connsiteX9" fmla="*/ 343119 w 897278"/>
                <a:gd name="connsiteY9" fmla="*/ 778344 h 897278"/>
                <a:gd name="connsiteX10" fmla="*/ 343119 w 897278"/>
                <a:gd name="connsiteY10" fmla="*/ 554159 h 897278"/>
                <a:gd name="connsiteX11" fmla="*/ 118934 w 897278"/>
                <a:gd name="connsiteY11" fmla="*/ 554159 h 897278"/>
                <a:gd name="connsiteX12" fmla="*/ 118934 w 897278"/>
                <a:gd name="connsiteY12" fmla="*/ 343119 h 89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278" h="897278">
                  <a:moveTo>
                    <a:pt x="118934" y="343119"/>
                  </a:moveTo>
                  <a:lnTo>
                    <a:pt x="343119" y="343119"/>
                  </a:lnTo>
                  <a:lnTo>
                    <a:pt x="343119" y="118934"/>
                  </a:lnTo>
                  <a:lnTo>
                    <a:pt x="554159" y="118934"/>
                  </a:lnTo>
                  <a:lnTo>
                    <a:pt x="554159" y="343119"/>
                  </a:lnTo>
                  <a:lnTo>
                    <a:pt x="778344" y="343119"/>
                  </a:lnTo>
                  <a:lnTo>
                    <a:pt x="778344" y="554159"/>
                  </a:lnTo>
                  <a:lnTo>
                    <a:pt x="554159" y="554159"/>
                  </a:lnTo>
                  <a:lnTo>
                    <a:pt x="554159" y="778344"/>
                  </a:lnTo>
                  <a:lnTo>
                    <a:pt x="343119" y="778344"/>
                  </a:lnTo>
                  <a:lnTo>
                    <a:pt x="343119" y="554159"/>
                  </a:lnTo>
                  <a:lnTo>
                    <a:pt x="118934" y="554159"/>
                  </a:lnTo>
                  <a:lnTo>
                    <a:pt x="118934" y="343119"/>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18934" tIns="343119" rIns="118934" bIns="343119"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p:txBody>
        </p:sp>
        <p:sp>
          <p:nvSpPr>
            <p:cNvPr id="10" name="任意多边形: 形状 9">
              <a:extLst>
                <a:ext uri="{FF2B5EF4-FFF2-40B4-BE49-F238E27FC236}">
                  <a16:creationId xmlns:a16="http://schemas.microsoft.com/office/drawing/2014/main" id="{AB4E1E4B-0DCB-4404-A5BE-AD93FD293C46}"/>
                </a:ext>
              </a:extLst>
            </p:cNvPr>
            <p:cNvSpPr/>
            <p:nvPr/>
          </p:nvSpPr>
          <p:spPr>
            <a:xfrm>
              <a:off x="1913882" y="4962056"/>
              <a:ext cx="2265008" cy="1495592"/>
            </a:xfrm>
            <a:custGeom>
              <a:avLst/>
              <a:gdLst>
                <a:gd name="connsiteX0" fmla="*/ 0 w 2265008"/>
                <a:gd name="connsiteY0" fmla="*/ 249270 h 1495592"/>
                <a:gd name="connsiteX1" fmla="*/ 249270 w 2265008"/>
                <a:gd name="connsiteY1" fmla="*/ 0 h 1495592"/>
                <a:gd name="connsiteX2" fmla="*/ 2015738 w 2265008"/>
                <a:gd name="connsiteY2" fmla="*/ 0 h 1495592"/>
                <a:gd name="connsiteX3" fmla="*/ 2265008 w 2265008"/>
                <a:gd name="connsiteY3" fmla="*/ 249270 h 1495592"/>
                <a:gd name="connsiteX4" fmla="*/ 2265008 w 2265008"/>
                <a:gd name="connsiteY4" fmla="*/ 1246322 h 1495592"/>
                <a:gd name="connsiteX5" fmla="*/ 2015738 w 2265008"/>
                <a:gd name="connsiteY5" fmla="*/ 1495592 h 1495592"/>
                <a:gd name="connsiteX6" fmla="*/ 249270 w 2265008"/>
                <a:gd name="connsiteY6" fmla="*/ 1495592 h 1495592"/>
                <a:gd name="connsiteX7" fmla="*/ 0 w 2265008"/>
                <a:gd name="connsiteY7" fmla="*/ 1246322 h 1495592"/>
                <a:gd name="connsiteX8" fmla="*/ 0 w 2265008"/>
                <a:gd name="connsiteY8" fmla="*/ 249270 h 149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5008" h="1495592">
                  <a:moveTo>
                    <a:pt x="0" y="249270"/>
                  </a:moveTo>
                  <a:cubicBezTo>
                    <a:pt x="0" y="111602"/>
                    <a:pt x="111602" y="0"/>
                    <a:pt x="249270" y="0"/>
                  </a:cubicBezTo>
                  <a:lnTo>
                    <a:pt x="2015738" y="0"/>
                  </a:lnTo>
                  <a:cubicBezTo>
                    <a:pt x="2153406" y="0"/>
                    <a:pt x="2265008" y="111602"/>
                    <a:pt x="2265008" y="249270"/>
                  </a:cubicBezTo>
                  <a:lnTo>
                    <a:pt x="2265008" y="1246322"/>
                  </a:lnTo>
                  <a:cubicBezTo>
                    <a:pt x="2265008" y="1383990"/>
                    <a:pt x="2153406" y="1495592"/>
                    <a:pt x="2015738" y="1495592"/>
                  </a:cubicBezTo>
                  <a:lnTo>
                    <a:pt x="249270" y="1495592"/>
                  </a:lnTo>
                  <a:cubicBezTo>
                    <a:pt x="111602" y="1495592"/>
                    <a:pt x="0" y="1383990"/>
                    <a:pt x="0" y="1246322"/>
                  </a:cubicBezTo>
                  <a:lnTo>
                    <a:pt x="0" y="249270"/>
                  </a:lnTo>
                  <a:close/>
                </a:path>
              </a:pathLst>
            </a:custGeom>
            <a:solidFill>
              <a:srgbClr val="4472C4"/>
            </a:solidFill>
          </p:spPr>
          <p:style>
            <a:lnRef idx="2">
              <a:schemeClr val="lt1">
                <a:hueOff val="0"/>
                <a:satOff val="0"/>
                <a:lumOff val="0"/>
                <a:alphaOff val="0"/>
              </a:schemeClr>
            </a:lnRef>
            <a:fillRef idx="1">
              <a:scrgbClr r="0" g="0" b="0"/>
            </a:fillRef>
            <a:effectRef idx="0">
              <a:schemeClr val="accent5">
                <a:hueOff val="-3676672"/>
                <a:satOff val="-5114"/>
                <a:lumOff val="-1961"/>
                <a:alphaOff val="0"/>
              </a:schemeClr>
            </a:effectRef>
            <a:fontRef idx="minor">
              <a:schemeClr val="lt1"/>
            </a:fontRef>
          </p:style>
          <p:txBody>
            <a:bodyPr spcFirstLastPara="0" vert="horz" wrap="square" lIns="88249" tIns="88249" rIns="88249" bIns="88249" numCol="1" spcCol="1270" anchor="ctr" anchorCtr="0">
              <a:noAutofit/>
            </a:bodyPr>
            <a:lstStyle/>
            <a:p>
              <a:pPr marL="0" lvl="0" indent="0" algn="ctr" defTabSz="5334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算法</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机器学习算法</a:t>
              </a:r>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专家经验</a:t>
              </a:r>
            </a:p>
            <a:p>
              <a:pPr marL="114300" lvl="1" indent="-114300" algn="l" defTabSz="533400">
                <a:lnSpc>
                  <a:spcPct val="90000"/>
                </a:lnSpc>
                <a:spcBef>
                  <a:spcPct val="0"/>
                </a:spcBef>
                <a:spcAft>
                  <a:spcPct val="15000"/>
                </a:spcAft>
                <a:buChar char="•"/>
              </a:pPr>
              <a:r>
                <a:rPr lang="en-US" altLang="zh-CN" sz="1200" kern="1200" dirty="0">
                  <a:latin typeface="微软雅黑" panose="020B0503020204020204" pitchFamily="34" charset="-122"/>
                  <a:ea typeface="微软雅黑" panose="020B0503020204020204" pitchFamily="34" charset="-122"/>
                </a:rPr>
                <a:t>…</a:t>
              </a:r>
              <a:endParaRPr lang="zh-CN" sz="1200" kern="1200" dirty="0">
                <a:latin typeface="微软雅黑" panose="020B0503020204020204" pitchFamily="34" charset="-122"/>
                <a:ea typeface="微软雅黑" panose="020B0503020204020204" pitchFamily="34" charset="-122"/>
              </a:endParaRPr>
            </a:p>
          </p:txBody>
        </p:sp>
        <p:sp>
          <p:nvSpPr>
            <p:cNvPr id="11" name="任意多边形: 形状 10">
              <a:extLst>
                <a:ext uri="{FF2B5EF4-FFF2-40B4-BE49-F238E27FC236}">
                  <a16:creationId xmlns:a16="http://schemas.microsoft.com/office/drawing/2014/main" id="{839527A5-51D2-4F19-BA16-FCE70357D81A}"/>
                </a:ext>
              </a:extLst>
            </p:cNvPr>
            <p:cNvSpPr/>
            <p:nvPr/>
          </p:nvSpPr>
          <p:spPr>
            <a:xfrm>
              <a:off x="4410945" y="3715342"/>
              <a:ext cx="491955" cy="575495"/>
            </a:xfrm>
            <a:custGeom>
              <a:avLst/>
              <a:gdLst>
                <a:gd name="connsiteX0" fmla="*/ 0 w 491955"/>
                <a:gd name="connsiteY0" fmla="*/ 115099 h 575495"/>
                <a:gd name="connsiteX1" fmla="*/ 245978 w 491955"/>
                <a:gd name="connsiteY1" fmla="*/ 115099 h 575495"/>
                <a:gd name="connsiteX2" fmla="*/ 245978 w 491955"/>
                <a:gd name="connsiteY2" fmla="*/ 0 h 575495"/>
                <a:gd name="connsiteX3" fmla="*/ 491955 w 491955"/>
                <a:gd name="connsiteY3" fmla="*/ 287748 h 575495"/>
                <a:gd name="connsiteX4" fmla="*/ 245978 w 491955"/>
                <a:gd name="connsiteY4" fmla="*/ 575495 h 575495"/>
                <a:gd name="connsiteX5" fmla="*/ 245978 w 491955"/>
                <a:gd name="connsiteY5" fmla="*/ 460396 h 575495"/>
                <a:gd name="connsiteX6" fmla="*/ 0 w 491955"/>
                <a:gd name="connsiteY6" fmla="*/ 460396 h 575495"/>
                <a:gd name="connsiteX7" fmla="*/ 0 w 491955"/>
                <a:gd name="connsiteY7" fmla="*/ 115099 h 57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955" h="575495">
                  <a:moveTo>
                    <a:pt x="0" y="115099"/>
                  </a:moveTo>
                  <a:lnTo>
                    <a:pt x="245978" y="115099"/>
                  </a:lnTo>
                  <a:lnTo>
                    <a:pt x="245978" y="0"/>
                  </a:lnTo>
                  <a:lnTo>
                    <a:pt x="491955" y="287748"/>
                  </a:lnTo>
                  <a:lnTo>
                    <a:pt x="245978" y="575495"/>
                  </a:lnTo>
                  <a:lnTo>
                    <a:pt x="245978" y="460396"/>
                  </a:lnTo>
                  <a:lnTo>
                    <a:pt x="0" y="460396"/>
                  </a:lnTo>
                  <a:lnTo>
                    <a:pt x="0" y="115099"/>
                  </a:lnTo>
                  <a:close/>
                </a:path>
              </a:pathLst>
            </a:custGeom>
            <a:solidFill>
              <a:srgbClr val="43BB8D"/>
            </a:solidFill>
          </p:spPr>
          <p:style>
            <a:lnRef idx="0">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spcFirstLastPara="0" vert="horz" wrap="square" lIns="0" tIns="115099" rIns="147586" bIns="115099"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p:txBody>
        </p:sp>
        <p:sp>
          <p:nvSpPr>
            <p:cNvPr id="12" name="任意多边形: 形状 11">
              <a:extLst>
                <a:ext uri="{FF2B5EF4-FFF2-40B4-BE49-F238E27FC236}">
                  <a16:creationId xmlns:a16="http://schemas.microsoft.com/office/drawing/2014/main" id="{8458A86E-9C07-4781-88C3-7494E7326F92}"/>
                </a:ext>
              </a:extLst>
            </p:cNvPr>
            <p:cNvSpPr/>
            <p:nvPr/>
          </p:nvSpPr>
          <p:spPr>
            <a:xfrm>
              <a:off x="5094810" y="3094406"/>
              <a:ext cx="2050775" cy="1817365"/>
            </a:xfrm>
            <a:custGeom>
              <a:avLst/>
              <a:gdLst>
                <a:gd name="connsiteX0" fmla="*/ 0 w 1921196"/>
                <a:gd name="connsiteY0" fmla="*/ 960598 h 1921196"/>
                <a:gd name="connsiteX1" fmla="*/ 960598 w 1921196"/>
                <a:gd name="connsiteY1" fmla="*/ 0 h 1921196"/>
                <a:gd name="connsiteX2" fmla="*/ 1921196 w 1921196"/>
                <a:gd name="connsiteY2" fmla="*/ 960598 h 1921196"/>
                <a:gd name="connsiteX3" fmla="*/ 960598 w 1921196"/>
                <a:gd name="connsiteY3" fmla="*/ 1921196 h 1921196"/>
                <a:gd name="connsiteX4" fmla="*/ 0 w 1921196"/>
                <a:gd name="connsiteY4" fmla="*/ 960598 h 1921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196" h="1921196">
                  <a:moveTo>
                    <a:pt x="0" y="960598"/>
                  </a:moveTo>
                  <a:cubicBezTo>
                    <a:pt x="0" y="430074"/>
                    <a:pt x="430074" y="0"/>
                    <a:pt x="960598" y="0"/>
                  </a:cubicBezTo>
                  <a:cubicBezTo>
                    <a:pt x="1491122" y="0"/>
                    <a:pt x="1921196" y="430074"/>
                    <a:pt x="1921196" y="960598"/>
                  </a:cubicBezTo>
                  <a:cubicBezTo>
                    <a:pt x="1921196" y="1491122"/>
                    <a:pt x="1491122" y="1921196"/>
                    <a:pt x="960598" y="1921196"/>
                  </a:cubicBezTo>
                  <a:cubicBezTo>
                    <a:pt x="430074" y="1921196"/>
                    <a:pt x="0" y="1491122"/>
                    <a:pt x="0" y="960598"/>
                  </a:cubicBezTo>
                  <a:close/>
                </a:path>
              </a:pathLst>
            </a:custGeom>
            <a:solidFill>
              <a:srgbClr val="43BB8D"/>
            </a:solidFill>
          </p:spPr>
          <p:style>
            <a:lnRef idx="2">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spcFirstLastPara="0" vert="horz" wrap="square" lIns="296593" tIns="296593" rIns="296593" bIns="296593" numCol="1" spcCol="1270" anchor="ctr" anchorCtr="0">
              <a:noAutofit/>
            </a:bodyPr>
            <a:lstStyle/>
            <a:p>
              <a:pPr marL="0" lvl="0" indent="0" algn="ctr" defTabSz="5334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风功率预测模型</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sz="1200" kern="1200" dirty="0">
                  <a:latin typeface="微软雅黑" panose="020B0503020204020204" pitchFamily="34" charset="-122"/>
                  <a:ea typeface="微软雅黑" panose="020B0503020204020204" pitchFamily="34" charset="-122"/>
                </a:rPr>
                <a:t>风电场未来的输出功率</a:t>
              </a:r>
              <a:endParaRPr lang="en-US" altLang="zh-CN" sz="1200"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endParaRPr lang="zh-CN" sz="1200" kern="1200" dirty="0">
                <a:latin typeface="微软雅黑" panose="020B0503020204020204" pitchFamily="34" charset="-122"/>
                <a:ea typeface="微软雅黑" panose="020B0503020204020204" pitchFamily="34" charset="-122"/>
              </a:endParaRPr>
            </a:p>
          </p:txBody>
        </p:sp>
      </p:grpSp>
      <p:sp>
        <p:nvSpPr>
          <p:cNvPr id="14" name="矩形 13">
            <a:extLst>
              <a:ext uri="{FF2B5EF4-FFF2-40B4-BE49-F238E27FC236}">
                <a16:creationId xmlns:a16="http://schemas.microsoft.com/office/drawing/2014/main" id="{11DB6A87-FF9E-4DCB-B152-C2268D6B8939}"/>
              </a:ext>
            </a:extLst>
          </p:cNvPr>
          <p:cNvSpPr/>
          <p:nvPr/>
        </p:nvSpPr>
        <p:spPr>
          <a:xfrm>
            <a:off x="7310936" y="3007836"/>
            <a:ext cx="3439866" cy="102335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400" dirty="0">
                <a:solidFill>
                  <a:schemeClr val="bg1"/>
                </a:solidFill>
                <a:latin typeface="微软雅黑" panose="020B0503020204020204" pitchFamily="34" charset="-122"/>
                <a:ea typeface="微软雅黑" panose="020B0503020204020204" pitchFamily="34" charset="-122"/>
              </a:rPr>
              <a:t>为电场管理工作提供辅助手段</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zh-CN" sz="1400" dirty="0">
                <a:solidFill>
                  <a:schemeClr val="bg1"/>
                </a:solidFill>
                <a:latin typeface="微软雅黑" panose="020B0503020204020204" pitchFamily="34" charset="-122"/>
                <a:ea typeface="微软雅黑" panose="020B0503020204020204" pitchFamily="34" charset="-122"/>
              </a:rPr>
              <a:t>为风电场</a:t>
            </a:r>
            <a:r>
              <a:rPr lang="en-US" altLang="zh-CN" sz="1400" dirty="0">
                <a:solidFill>
                  <a:schemeClr val="bg1"/>
                </a:solidFill>
                <a:latin typeface="微软雅黑" panose="020B0503020204020204" pitchFamily="34" charset="-122"/>
                <a:ea typeface="微软雅黑" panose="020B0503020204020204" pitchFamily="34" charset="-122"/>
              </a:rPr>
              <a:t>AGC</a:t>
            </a:r>
            <a:r>
              <a:rPr lang="zh-CN" altLang="zh-CN" sz="1400" dirty="0">
                <a:solidFill>
                  <a:schemeClr val="bg1"/>
                </a:solidFill>
                <a:latin typeface="微软雅黑" panose="020B0503020204020204" pitchFamily="34" charset="-122"/>
                <a:ea typeface="微软雅黑" panose="020B0503020204020204" pitchFamily="34" charset="-122"/>
              </a:rPr>
              <a:t>有功自动调节系统提供技术支撑</a:t>
            </a:r>
            <a:endParaRPr lang="zh-CN" altLang="en-US" sz="1400" dirty="0">
              <a:solidFill>
                <a:schemeClr val="bg1"/>
              </a:solidFill>
            </a:endParaRPr>
          </a:p>
        </p:txBody>
      </p:sp>
    </p:spTree>
    <p:extLst>
      <p:ext uri="{BB962C8B-B14F-4D97-AF65-F5344CB8AC3E}">
        <p14:creationId xmlns:p14="http://schemas.microsoft.com/office/powerpoint/2010/main" val="38808589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94670-2692-4B41-86F1-EAA149FDE3D2}"/>
              </a:ext>
            </a:extLst>
          </p:cNvPr>
          <p:cNvSpPr>
            <a:spLocks noGrp="1"/>
          </p:cNvSpPr>
          <p:nvPr>
            <p:ph type="title"/>
          </p:nvPr>
        </p:nvSpPr>
        <p:spPr/>
        <p:txBody>
          <a:bodyPr/>
          <a:lstStyle/>
          <a:p>
            <a:r>
              <a:rPr lang="zh-CN" altLang="en-US" dirty="0"/>
              <a:t>运营管理关键技术之</a:t>
            </a:r>
            <a:r>
              <a:rPr lang="en-US" altLang="zh-CN" dirty="0"/>
              <a:t>4</a:t>
            </a:r>
            <a:r>
              <a:rPr lang="zh-CN" altLang="en-US" dirty="0"/>
              <a:t>：</a:t>
            </a:r>
            <a:r>
              <a:rPr lang="zh-CN" altLang="zh-CN" dirty="0"/>
              <a:t>风电场精细化网络建模及全状态感知</a:t>
            </a:r>
            <a:endParaRPr lang="zh-CN" altLang="en-US" dirty="0"/>
          </a:p>
        </p:txBody>
      </p:sp>
      <p:sp>
        <p:nvSpPr>
          <p:cNvPr id="3" name="内容占位符 2">
            <a:extLst>
              <a:ext uri="{FF2B5EF4-FFF2-40B4-BE49-F238E27FC236}">
                <a16:creationId xmlns:a16="http://schemas.microsoft.com/office/drawing/2014/main" id="{6AC76ACB-433F-44CC-BF36-6E69F7F7D6AF}"/>
              </a:ext>
            </a:extLst>
          </p:cNvPr>
          <p:cNvSpPr>
            <a:spLocks noGrp="1"/>
          </p:cNvSpPr>
          <p:nvPr>
            <p:ph idx="1"/>
          </p:nvPr>
        </p:nvSpPr>
        <p:spPr/>
        <p:txBody>
          <a:bodyPr/>
          <a:lstStyle/>
          <a:p>
            <a:r>
              <a:rPr lang="zh-CN" altLang="zh-CN" dirty="0"/>
              <a:t>风电场可视为一个小型的辐射状电网，风场内部的有功、无功、电压分布差异较大。</a:t>
            </a:r>
            <a:r>
              <a:rPr lang="zh-CN" altLang="zh-CN" b="1" dirty="0">
                <a:solidFill>
                  <a:schemeClr val="accent6"/>
                </a:solidFill>
              </a:rPr>
              <a:t>建立风电场内部的精细化网络模型，并准确感知风场内部的各种运行状态</a:t>
            </a:r>
            <a:r>
              <a:rPr lang="zh-CN" altLang="zh-CN" dirty="0"/>
              <a:t>，是实现智慧风电的关键技术。</a:t>
            </a:r>
            <a:endParaRPr lang="en-US" altLang="zh-CN" dirty="0"/>
          </a:p>
        </p:txBody>
      </p:sp>
      <p:pic>
        <p:nvPicPr>
          <p:cNvPr id="2052" name="Picture 4" descr="c:\users\public\documents\kk5 files\kk5.0\account\4371@mykk.mywind.com.cn\image_cache\0f4d6cc2df26496a8601f3d2b6a0ff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8" y="1868821"/>
            <a:ext cx="10117301" cy="40667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public\documents\kk5 files\kk5.0\account\4371@mykk.mywind.com.cn\image_cache\e590b400154a4a7bb3cfe2326b8081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69" y="1868821"/>
            <a:ext cx="10672846" cy="40667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public\documents\kk5 files\kk5.0\account\4371@mykk.mywind.com.cn\image_cache\c95f06719ae845de9af8ded80de5131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38" y="1876426"/>
            <a:ext cx="10303877" cy="405915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public\documents\kk5 files\kk5.0\account\4371@mykk.mywind.com.cn\image_cache\c43e21070d634fd29ceaff6943e9054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9364" y="1876426"/>
            <a:ext cx="10143457" cy="4059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283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 calcmode="lin" valueType="num">
                                      <p:cBhvr additive="base">
                                        <p:cTn id="17" dur="500" fill="hold"/>
                                        <p:tgtEl>
                                          <p:spTgt spid="2054"/>
                                        </p:tgtEl>
                                        <p:attrNameLst>
                                          <p:attrName>ppt_x</p:attrName>
                                        </p:attrNameLst>
                                      </p:cBhvr>
                                      <p:tavLst>
                                        <p:tav tm="0">
                                          <p:val>
                                            <p:strVal val="#ppt_x"/>
                                          </p:val>
                                        </p:tav>
                                        <p:tav tm="100000">
                                          <p:val>
                                            <p:strVal val="#ppt_x"/>
                                          </p:val>
                                        </p:tav>
                                      </p:tavLst>
                                    </p:anim>
                                    <p:anim calcmode="lin" valueType="num">
                                      <p:cBhvr additive="base">
                                        <p:cTn id="1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anim calcmode="lin" valueType="num">
                                      <p:cBhvr additive="base">
                                        <p:cTn id="23" dur="500" fill="hold"/>
                                        <p:tgtEl>
                                          <p:spTgt spid="2056"/>
                                        </p:tgtEl>
                                        <p:attrNameLst>
                                          <p:attrName>ppt_x</p:attrName>
                                        </p:attrNameLst>
                                      </p:cBhvr>
                                      <p:tavLst>
                                        <p:tav tm="0">
                                          <p:val>
                                            <p:strVal val="#ppt_x"/>
                                          </p:val>
                                        </p:tav>
                                        <p:tav tm="100000">
                                          <p:val>
                                            <p:strVal val="#ppt_x"/>
                                          </p:val>
                                        </p:tav>
                                      </p:tavLst>
                                    </p:anim>
                                    <p:anim calcmode="lin" valueType="num">
                                      <p:cBhvr additive="base">
                                        <p:cTn id="2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58"/>
                                        </p:tgtEl>
                                        <p:attrNameLst>
                                          <p:attrName>style.visibility</p:attrName>
                                        </p:attrNameLst>
                                      </p:cBhvr>
                                      <p:to>
                                        <p:strVal val="visible"/>
                                      </p:to>
                                    </p:set>
                                    <p:anim calcmode="lin" valueType="num">
                                      <p:cBhvr additive="base">
                                        <p:cTn id="29" dur="500" fill="hold"/>
                                        <p:tgtEl>
                                          <p:spTgt spid="2058"/>
                                        </p:tgtEl>
                                        <p:attrNameLst>
                                          <p:attrName>ppt_x</p:attrName>
                                        </p:attrNameLst>
                                      </p:cBhvr>
                                      <p:tavLst>
                                        <p:tav tm="0">
                                          <p:val>
                                            <p:strVal val="#ppt_x"/>
                                          </p:val>
                                        </p:tav>
                                        <p:tav tm="100000">
                                          <p:val>
                                            <p:strVal val="#ppt_x"/>
                                          </p:val>
                                        </p:tav>
                                      </p:tavLst>
                                    </p:anim>
                                    <p:anim calcmode="lin" valueType="num">
                                      <p:cBhvr additive="base">
                                        <p:cTn id="30"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144621" y="1175938"/>
            <a:ext cx="6096000" cy="1291590"/>
          </a:xfrm>
          <a:prstGeom prst="rect">
            <a:avLst/>
          </a:prstGeom>
        </p:spPr>
        <p:txBody>
          <a:bodyPr>
            <a:spAutoFit/>
          </a:bodyPr>
          <a:lstStyle/>
          <a:p>
            <a:pPr lvl="0" algn="ctr"/>
            <a:r>
              <a:rPr lang="zh-CN" altLang="en-US" sz="6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目录</a:t>
            </a:r>
            <a:endParaRPr lang="en-US" altLang="zh-CN" sz="6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lvl="0" algn="ctr"/>
            <a:r>
              <a:rPr lang="en-US" altLang="zh-CN" b="1" spc="600" dirty="0">
                <a:solidFill>
                  <a:schemeClr val="bg1"/>
                </a:solidFill>
                <a:effectLst>
                  <a:outerShdw blurRad="38100" dist="38100" dir="2700000" algn="tl">
                    <a:srgbClr val="000000">
                      <a:alpha val="43137"/>
                    </a:srgbClr>
                  </a:outerShdw>
                </a:effectLst>
                <a:cs typeface="+mn-ea"/>
                <a:sym typeface="+mn-lt"/>
              </a:rPr>
              <a:t>CONTENTS</a:t>
            </a:r>
            <a:endParaRPr lang="zh-CN" altLang="en-US" b="1" spc="600" dirty="0">
              <a:solidFill>
                <a:schemeClr val="bg1"/>
              </a:solidFill>
              <a:effectLst>
                <a:outerShdw blurRad="38100" dist="38100" dir="2700000" algn="tl">
                  <a:srgbClr val="000000">
                    <a:alpha val="43137"/>
                  </a:srgbClr>
                </a:outerShdw>
              </a:effectLst>
              <a:cs typeface="+mn-ea"/>
              <a:sym typeface="+mn-lt"/>
            </a:endParaRPr>
          </a:p>
        </p:txBody>
      </p:sp>
      <p:sp>
        <p:nvSpPr>
          <p:cNvPr id="18" name="MH_Entry_1">
            <a:hlinkClick r:id="" action="ppaction://noaction"/>
          </p:cNvPr>
          <p:cNvSpPr txBox="1">
            <a:spLocks noChangeArrowheads="1"/>
          </p:cNvSpPr>
          <p:nvPr>
            <p:custDataLst>
              <p:tags r:id="rId2"/>
            </p:custDataLst>
          </p:nvPr>
        </p:nvSpPr>
        <p:spPr bwMode="auto">
          <a:xfrm>
            <a:off x="5661849" y="2614055"/>
            <a:ext cx="3373755" cy="68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nSpc>
                <a:spcPct val="150000"/>
              </a:lnSpc>
              <a:spcBef>
                <a:spcPts val="600"/>
              </a:spcBef>
              <a:buClr>
                <a:srgbClr val="515151"/>
              </a:buClr>
              <a:buSzPct val="80000"/>
            </a:pPr>
            <a:r>
              <a:rPr lang="zh-CN" altLang="en-US" sz="3000" dirty="0">
                <a:solidFill>
                  <a:schemeClr val="bg1"/>
                </a:solidFill>
                <a:latin typeface="微软雅黑" panose="020B0503020204020204" charset="-122"/>
                <a:sym typeface="FZHei-B01S" panose="02010601030101010101" pitchFamily="2" charset="-122"/>
              </a:rPr>
              <a:t>智慧风电场概述</a:t>
            </a:r>
          </a:p>
        </p:txBody>
      </p:sp>
      <p:grpSp>
        <p:nvGrpSpPr>
          <p:cNvPr id="27" name="组合 26"/>
          <p:cNvGrpSpPr/>
          <p:nvPr/>
        </p:nvGrpSpPr>
        <p:grpSpPr>
          <a:xfrm>
            <a:off x="9030335" y="2755265"/>
            <a:ext cx="841375" cy="530860"/>
            <a:chOff x="14221" y="4339"/>
            <a:chExt cx="1325" cy="836"/>
          </a:xfrm>
        </p:grpSpPr>
        <p:sp>
          <p:nvSpPr>
            <p:cNvPr id="23" name="TextBox 37"/>
            <p:cNvSpPr txBox="1"/>
            <p:nvPr/>
          </p:nvSpPr>
          <p:spPr>
            <a:xfrm>
              <a:off x="14772" y="4339"/>
              <a:ext cx="775" cy="836"/>
            </a:xfrm>
            <a:prstGeom prst="rect">
              <a:avLst/>
            </a:prstGeom>
            <a:noFill/>
          </p:spPr>
          <p:txBody>
            <a:bodyPr wrap="none" anchor="ctr">
              <a:normAutofit fontScale="97500"/>
            </a:bodyPr>
            <a:lstStyle/>
            <a:p>
              <a:pPr algn="ctr"/>
              <a:r>
                <a:rPr lang="en-US" altLang="zh-CN" sz="2800" dirty="0">
                  <a:solidFill>
                    <a:schemeClr val="bg1"/>
                  </a:solidFill>
                  <a:latin typeface="+mj-ea"/>
                  <a:ea typeface="+mj-ea"/>
                  <a:sym typeface="FZHei-B01S" panose="02010601030101010101" pitchFamily="2" charset="-122"/>
                </a:rPr>
                <a:t>01</a:t>
              </a:r>
            </a:p>
          </p:txBody>
        </p:sp>
        <p:sp>
          <p:nvSpPr>
            <p:cNvPr id="28" name="矩形 27"/>
            <p:cNvSpPr/>
            <p:nvPr/>
          </p:nvSpPr>
          <p:spPr>
            <a:xfrm>
              <a:off x="14221" y="4707"/>
              <a:ext cx="465" cy="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j-ea"/>
                <a:ea typeface="+mj-ea"/>
                <a:sym typeface="FZHei-B01S" panose="02010601030101010101" pitchFamily="2" charset="-122"/>
              </a:endParaRPr>
            </a:p>
          </p:txBody>
        </p:sp>
      </p:grpSp>
      <p:sp>
        <p:nvSpPr>
          <p:cNvPr id="19" name="MH_Entry_2">
            <a:hlinkClick r:id="" action="ppaction://noaction"/>
          </p:cNvPr>
          <p:cNvSpPr txBox="1">
            <a:spLocks noChangeArrowheads="1"/>
          </p:cNvSpPr>
          <p:nvPr>
            <p:custDataLst>
              <p:tags r:id="rId3"/>
            </p:custDataLst>
          </p:nvPr>
        </p:nvSpPr>
        <p:spPr bwMode="auto">
          <a:xfrm>
            <a:off x="5671375" y="3469640"/>
            <a:ext cx="3578225" cy="68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nSpc>
                <a:spcPct val="150000"/>
              </a:lnSpc>
              <a:spcBef>
                <a:spcPts val="600"/>
              </a:spcBef>
              <a:buClr>
                <a:srgbClr val="515151"/>
              </a:buClr>
              <a:buSzPct val="80000"/>
            </a:pPr>
            <a:r>
              <a:rPr lang="zh-CN" altLang="en-US" sz="3000" dirty="0">
                <a:solidFill>
                  <a:schemeClr val="bg1"/>
                </a:solidFill>
                <a:latin typeface="微软雅黑" panose="020B0503020204020204" charset="-122"/>
                <a:sym typeface="+mn-ea"/>
              </a:rPr>
              <a:t>智慧风电场组成</a:t>
            </a:r>
            <a:endParaRPr lang="zh-CN" altLang="en-US" sz="3000" dirty="0">
              <a:solidFill>
                <a:schemeClr val="bg1"/>
              </a:solidFill>
              <a:latin typeface="微软雅黑" panose="020B0503020204020204" charset="-122"/>
              <a:sym typeface="FZHei-B01S" panose="02010601030101010101" pitchFamily="2" charset="-122"/>
            </a:endParaRPr>
          </a:p>
        </p:txBody>
      </p:sp>
      <p:grpSp>
        <p:nvGrpSpPr>
          <p:cNvPr id="31" name="组合 30"/>
          <p:cNvGrpSpPr/>
          <p:nvPr/>
        </p:nvGrpSpPr>
        <p:grpSpPr>
          <a:xfrm>
            <a:off x="9034780" y="3568700"/>
            <a:ext cx="837565" cy="530860"/>
            <a:chOff x="14228" y="5732"/>
            <a:chExt cx="1319" cy="836"/>
          </a:xfrm>
        </p:grpSpPr>
        <p:sp>
          <p:nvSpPr>
            <p:cNvPr id="24" name="TextBox 37"/>
            <p:cNvSpPr txBox="1"/>
            <p:nvPr/>
          </p:nvSpPr>
          <p:spPr>
            <a:xfrm>
              <a:off x="14772" y="5732"/>
              <a:ext cx="775" cy="836"/>
            </a:xfrm>
            <a:prstGeom prst="rect">
              <a:avLst/>
            </a:prstGeom>
            <a:noFill/>
          </p:spPr>
          <p:txBody>
            <a:bodyPr wrap="none" anchor="ctr">
              <a:normAutofit fontScale="97500"/>
            </a:bodyPr>
            <a:lstStyle/>
            <a:p>
              <a:pPr algn="ctr"/>
              <a:r>
                <a:rPr lang="en-US" altLang="zh-CN" sz="2800" dirty="0">
                  <a:solidFill>
                    <a:schemeClr val="bg1"/>
                  </a:solidFill>
                  <a:latin typeface="+mj-ea"/>
                  <a:ea typeface="+mj-ea"/>
                  <a:sym typeface="FZHei-B01S" panose="02010601030101010101" pitchFamily="2" charset="-122"/>
                </a:rPr>
                <a:t>02</a:t>
              </a:r>
            </a:p>
          </p:txBody>
        </p:sp>
        <p:sp>
          <p:nvSpPr>
            <p:cNvPr id="29" name="矩形 28"/>
            <p:cNvSpPr/>
            <p:nvPr/>
          </p:nvSpPr>
          <p:spPr>
            <a:xfrm>
              <a:off x="14228" y="6131"/>
              <a:ext cx="465" cy="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j-ea"/>
                <a:ea typeface="+mj-ea"/>
                <a:sym typeface="FZHei-B01S" panose="02010601030101010101" pitchFamily="2" charset="-122"/>
              </a:endParaRPr>
            </a:p>
          </p:txBody>
        </p:sp>
      </p:grpSp>
      <p:sp>
        <p:nvSpPr>
          <p:cNvPr id="21" name="MH_Entry_3">
            <a:hlinkClick r:id="" action="ppaction://noaction"/>
          </p:cNvPr>
          <p:cNvSpPr txBox="1">
            <a:spLocks noChangeArrowheads="1"/>
          </p:cNvSpPr>
          <p:nvPr>
            <p:custDataLst>
              <p:tags r:id="rId4"/>
            </p:custDataLst>
          </p:nvPr>
        </p:nvSpPr>
        <p:spPr bwMode="auto">
          <a:xfrm>
            <a:off x="5669264" y="4397580"/>
            <a:ext cx="3957821" cy="68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nSpc>
                <a:spcPct val="150000"/>
              </a:lnSpc>
              <a:spcBef>
                <a:spcPts val="600"/>
              </a:spcBef>
              <a:buClr>
                <a:srgbClr val="515151"/>
              </a:buClr>
              <a:buSzPct val="80000"/>
            </a:pPr>
            <a:r>
              <a:rPr lang="zh-CN" altLang="en-US" sz="3000" dirty="0">
                <a:solidFill>
                  <a:schemeClr val="bg1"/>
                </a:solidFill>
                <a:latin typeface="+mn-ea"/>
                <a:ea typeface="+mn-ea"/>
                <a:sym typeface="FZHei-B01S" panose="02010601030101010101" pitchFamily="2" charset="-122"/>
              </a:rPr>
              <a:t>智慧风电场总结</a:t>
            </a:r>
          </a:p>
        </p:txBody>
      </p:sp>
      <p:grpSp>
        <p:nvGrpSpPr>
          <p:cNvPr id="32" name="组合 31"/>
          <p:cNvGrpSpPr/>
          <p:nvPr/>
        </p:nvGrpSpPr>
        <p:grpSpPr>
          <a:xfrm>
            <a:off x="9032240" y="4487750"/>
            <a:ext cx="838200" cy="530860"/>
            <a:chOff x="14224" y="7325"/>
            <a:chExt cx="1320" cy="836"/>
          </a:xfrm>
        </p:grpSpPr>
        <p:sp>
          <p:nvSpPr>
            <p:cNvPr id="26" name="TextBox 37"/>
            <p:cNvSpPr txBox="1"/>
            <p:nvPr/>
          </p:nvSpPr>
          <p:spPr>
            <a:xfrm>
              <a:off x="14769" y="7325"/>
              <a:ext cx="775" cy="836"/>
            </a:xfrm>
            <a:prstGeom prst="rect">
              <a:avLst/>
            </a:prstGeom>
            <a:noFill/>
          </p:spPr>
          <p:txBody>
            <a:bodyPr wrap="none" anchor="ctr">
              <a:normAutofit fontScale="97500"/>
            </a:bodyPr>
            <a:lstStyle/>
            <a:p>
              <a:pPr algn="ctr"/>
              <a:r>
                <a:rPr lang="en-US" altLang="zh-CN" sz="2800" dirty="0">
                  <a:solidFill>
                    <a:schemeClr val="bg1"/>
                  </a:solidFill>
                  <a:latin typeface="+mj-ea"/>
                  <a:ea typeface="+mj-ea"/>
                  <a:sym typeface="FZHei-B01S" panose="02010601030101010101" pitchFamily="2" charset="-122"/>
                </a:rPr>
                <a:t>03</a:t>
              </a:r>
            </a:p>
          </p:txBody>
        </p:sp>
        <p:sp>
          <p:nvSpPr>
            <p:cNvPr id="30" name="矩形 29"/>
            <p:cNvSpPr/>
            <p:nvPr/>
          </p:nvSpPr>
          <p:spPr>
            <a:xfrm>
              <a:off x="14224" y="7712"/>
              <a:ext cx="465" cy="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j-ea"/>
                <a:ea typeface="+mj-ea"/>
                <a:sym typeface="FZHei-B01S" panose="02010601030101010101" pitchFamily="2" charset="-122"/>
              </a:endParaRPr>
            </a:p>
          </p:txBody>
        </p:sp>
      </p:grpSp>
      <p:pic>
        <p:nvPicPr>
          <p:cNvPr id="25" name="Picture 3" descr="D:\VI\VI\明阳智能LOGO\明阳智能LOGO修改 201704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182" y="123751"/>
            <a:ext cx="3080130" cy="584202"/>
          </a:xfrm>
          <a:prstGeom prst="rect">
            <a:avLst/>
          </a:prstGeom>
          <a:noFill/>
          <a:extLst>
            <a:ext uri="{909E8E84-426E-40DD-AFC4-6F175D3DCCD1}">
              <a14:hiddenFill xmlns:a14="http://schemas.microsoft.com/office/drawing/2010/main">
                <a:solidFill>
                  <a:srgbClr val="FFFFFF"/>
                </a:solidFill>
              </a14:hiddenFill>
            </a:ext>
          </a:extLst>
        </p:spPr>
      </p:pic>
      <p:sp>
        <p:nvSpPr>
          <p:cNvPr id="20" name="MH_Entry_3">
            <a:hlinkClick r:id="" action="ppaction://noaction"/>
          </p:cNvPr>
          <p:cNvSpPr txBox="1">
            <a:spLocks noChangeArrowheads="1"/>
          </p:cNvSpPr>
          <p:nvPr>
            <p:custDataLst>
              <p:tags r:id="rId5"/>
            </p:custDataLst>
          </p:nvPr>
        </p:nvSpPr>
        <p:spPr bwMode="auto">
          <a:xfrm>
            <a:off x="5686914" y="5271855"/>
            <a:ext cx="3957821" cy="68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nSpc>
                <a:spcPct val="150000"/>
              </a:lnSpc>
              <a:spcBef>
                <a:spcPts val="600"/>
              </a:spcBef>
              <a:buClr>
                <a:srgbClr val="515151"/>
              </a:buClr>
              <a:buSzPct val="80000"/>
            </a:pPr>
            <a:r>
              <a:rPr lang="zh-CN" altLang="en-US" sz="3000" dirty="0">
                <a:solidFill>
                  <a:schemeClr val="bg1"/>
                </a:solidFill>
                <a:latin typeface="+mn-ea"/>
                <a:ea typeface="+mn-ea"/>
                <a:sym typeface="FZHei-B01S" panose="02010601030101010101" pitchFamily="2" charset="-122"/>
              </a:rPr>
              <a:t>谈谈软件定义制造</a:t>
            </a:r>
          </a:p>
        </p:txBody>
      </p:sp>
      <p:grpSp>
        <p:nvGrpSpPr>
          <p:cNvPr id="22" name="组合 21"/>
          <p:cNvGrpSpPr/>
          <p:nvPr/>
        </p:nvGrpSpPr>
        <p:grpSpPr>
          <a:xfrm>
            <a:off x="9049890" y="5362025"/>
            <a:ext cx="838200" cy="530860"/>
            <a:chOff x="14224" y="7325"/>
            <a:chExt cx="1320" cy="836"/>
          </a:xfrm>
        </p:grpSpPr>
        <p:sp>
          <p:nvSpPr>
            <p:cNvPr id="33" name="TextBox 37"/>
            <p:cNvSpPr txBox="1"/>
            <p:nvPr/>
          </p:nvSpPr>
          <p:spPr>
            <a:xfrm>
              <a:off x="14769" y="7325"/>
              <a:ext cx="775" cy="836"/>
            </a:xfrm>
            <a:prstGeom prst="rect">
              <a:avLst/>
            </a:prstGeom>
            <a:noFill/>
          </p:spPr>
          <p:txBody>
            <a:bodyPr wrap="none" anchor="ctr">
              <a:normAutofit fontScale="97500"/>
            </a:bodyPr>
            <a:lstStyle/>
            <a:p>
              <a:pPr algn="ctr"/>
              <a:r>
                <a:rPr lang="en-US" altLang="zh-CN" sz="2800" dirty="0">
                  <a:solidFill>
                    <a:schemeClr val="bg1"/>
                  </a:solidFill>
                  <a:latin typeface="+mj-ea"/>
                  <a:ea typeface="+mj-ea"/>
                  <a:sym typeface="FZHei-B01S" panose="02010601030101010101" pitchFamily="2" charset="-122"/>
                </a:rPr>
                <a:t>04</a:t>
              </a:r>
            </a:p>
          </p:txBody>
        </p:sp>
        <p:sp>
          <p:nvSpPr>
            <p:cNvPr id="34" name="矩形 33"/>
            <p:cNvSpPr/>
            <p:nvPr/>
          </p:nvSpPr>
          <p:spPr>
            <a:xfrm>
              <a:off x="14224" y="7712"/>
              <a:ext cx="465" cy="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j-ea"/>
                <a:ea typeface="+mj-ea"/>
                <a:sym typeface="FZHei-B01S" panose="02010601030101010101" pitchFamily="2" charset="-122"/>
              </a:endParaRPr>
            </a:p>
          </p:txBody>
        </p:sp>
      </p:gr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500"/>
                                        <p:tgtEl>
                                          <p:spTgt spid="1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8" presetClass="entr" presetSubtype="12"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strips(downLeft)">
                                      <p:cBhvr>
                                        <p:cTn id="16" dur="500"/>
                                        <p:tgtEl>
                                          <p:spTgt spid="19"/>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1+#ppt_w/2"/>
                                          </p:val>
                                        </p:tav>
                                        <p:tav tm="100000">
                                          <p:val>
                                            <p:strVal val="#ppt_x"/>
                                          </p:val>
                                        </p:tav>
                                      </p:tavLst>
                                    </p:anim>
                                    <p:anim calcmode="lin" valueType="num">
                                      <p:cBhvr additive="base">
                                        <p:cTn id="21" dur="500" fill="hold"/>
                                        <p:tgtEl>
                                          <p:spTgt spid="3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8" presetClass="entr" presetSubtype="12"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childTnLst>
                          </p:cTn>
                        </p:par>
                        <p:par>
                          <p:cTn id="26" fill="hold">
                            <p:stCondLst>
                              <p:cond delay="2500"/>
                            </p:stCondLst>
                            <p:childTnLst>
                              <p:par>
                                <p:cTn id="27" presetID="2" presetClass="entr" presetSubtype="2"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1+#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18" presetClass="entr" presetSubtype="12"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strips(downLeft)">
                                      <p:cBhvr>
                                        <p:cTn id="34" dur="500"/>
                                        <p:tgtEl>
                                          <p:spTgt spid="20"/>
                                        </p:tgtEl>
                                      </p:cBhvr>
                                    </p:animEffect>
                                  </p:childTnLst>
                                </p:cTn>
                              </p:par>
                            </p:childTnLst>
                          </p:cTn>
                        </p:par>
                        <p:par>
                          <p:cTn id="35" fill="hold">
                            <p:stCondLst>
                              <p:cond delay="3500"/>
                            </p:stCondLst>
                            <p:childTnLst>
                              <p:par>
                                <p:cTn id="36" presetID="2" presetClass="entr" presetSubtype="2"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1+#ppt_w/2"/>
                                          </p:val>
                                        </p:tav>
                                        <p:tav tm="100000">
                                          <p:val>
                                            <p:strVal val="#ppt_x"/>
                                          </p:val>
                                        </p:tav>
                                      </p:tavLst>
                                    </p:anim>
                                    <p:anim calcmode="lin" valueType="num">
                                      <p:cBhvr additive="base">
                                        <p:cTn id="3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94670-2692-4B41-86F1-EAA149FDE3D2}"/>
              </a:ext>
            </a:extLst>
          </p:cNvPr>
          <p:cNvSpPr>
            <a:spLocks noGrp="1"/>
          </p:cNvSpPr>
          <p:nvPr>
            <p:ph type="title"/>
          </p:nvPr>
        </p:nvSpPr>
        <p:spPr/>
        <p:txBody>
          <a:bodyPr/>
          <a:lstStyle/>
          <a:p>
            <a:r>
              <a:rPr lang="zh-CN" altLang="en-US" dirty="0"/>
              <a:t>运营管理关键技术之</a:t>
            </a:r>
            <a:r>
              <a:rPr lang="en-US" altLang="zh-CN" dirty="0"/>
              <a:t>5</a:t>
            </a:r>
            <a:r>
              <a:rPr lang="zh-CN" altLang="en-US" dirty="0"/>
              <a:t>：</a:t>
            </a:r>
            <a:r>
              <a:rPr lang="zh-CN" altLang="zh-CN" dirty="0"/>
              <a:t>智能优化控制技术</a:t>
            </a:r>
            <a:endParaRPr lang="zh-CN" altLang="en-US" dirty="0"/>
          </a:p>
        </p:txBody>
      </p:sp>
      <p:sp>
        <p:nvSpPr>
          <p:cNvPr id="3" name="内容占位符 2">
            <a:extLst>
              <a:ext uri="{FF2B5EF4-FFF2-40B4-BE49-F238E27FC236}">
                <a16:creationId xmlns:a16="http://schemas.microsoft.com/office/drawing/2014/main" id="{6AC76ACB-433F-44CC-BF36-6E69F7F7D6AF}"/>
              </a:ext>
            </a:extLst>
          </p:cNvPr>
          <p:cNvSpPr>
            <a:spLocks noGrp="1"/>
          </p:cNvSpPr>
          <p:nvPr>
            <p:ph idx="1"/>
          </p:nvPr>
        </p:nvSpPr>
        <p:spPr>
          <a:xfrm>
            <a:off x="581958" y="978240"/>
            <a:ext cx="10852237" cy="555286"/>
          </a:xfrm>
        </p:spPr>
        <p:txBody>
          <a:bodyPr/>
          <a:lstStyle/>
          <a:p>
            <a:r>
              <a:rPr lang="zh-CN" altLang="zh-CN" dirty="0"/>
              <a:t>风电场智能优化控制技术可增强风电对电网安全稳定的支撑能力，是智慧风电系统稳定灵活运行的保障。</a:t>
            </a:r>
            <a:endParaRPr lang="en-US" altLang="zh-CN" dirty="0"/>
          </a:p>
          <a:p>
            <a:endParaRPr lang="zh-CN" altLang="en-US" dirty="0"/>
          </a:p>
        </p:txBody>
      </p:sp>
      <p:grpSp>
        <p:nvGrpSpPr>
          <p:cNvPr id="4" name="组合 3">
            <a:extLst>
              <a:ext uri="{FF2B5EF4-FFF2-40B4-BE49-F238E27FC236}">
                <a16:creationId xmlns:a16="http://schemas.microsoft.com/office/drawing/2014/main" id="{E326A0E2-3DEC-43CF-AA61-044492AC5835}"/>
              </a:ext>
            </a:extLst>
          </p:cNvPr>
          <p:cNvGrpSpPr/>
          <p:nvPr/>
        </p:nvGrpSpPr>
        <p:grpSpPr>
          <a:xfrm>
            <a:off x="3567112" y="1533526"/>
            <a:ext cx="5057775" cy="5057775"/>
            <a:chOff x="3567112" y="1533526"/>
            <a:chExt cx="5057775" cy="5057775"/>
          </a:xfrm>
        </p:grpSpPr>
        <p:sp>
          <p:nvSpPr>
            <p:cNvPr id="6" name="箭头: 十字 5">
              <a:extLst>
                <a:ext uri="{FF2B5EF4-FFF2-40B4-BE49-F238E27FC236}">
                  <a16:creationId xmlns:a16="http://schemas.microsoft.com/office/drawing/2014/main" id="{AB350FA1-05DC-435E-A646-3E34C6058F0F}"/>
                </a:ext>
              </a:extLst>
            </p:cNvPr>
            <p:cNvSpPr/>
            <p:nvPr/>
          </p:nvSpPr>
          <p:spPr>
            <a:xfrm>
              <a:off x="3567112" y="1533526"/>
              <a:ext cx="5057775" cy="5057775"/>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7" name="任意多边形: 形状 6">
              <a:extLst>
                <a:ext uri="{FF2B5EF4-FFF2-40B4-BE49-F238E27FC236}">
                  <a16:creationId xmlns:a16="http://schemas.microsoft.com/office/drawing/2014/main" id="{A535057A-D75D-4D99-996E-FCF48DBBD13B}"/>
                </a:ext>
              </a:extLst>
            </p:cNvPr>
            <p:cNvSpPr/>
            <p:nvPr/>
          </p:nvSpPr>
          <p:spPr>
            <a:xfrm>
              <a:off x="3895867" y="1862281"/>
              <a:ext cx="2023110" cy="2023110"/>
            </a:xfrm>
            <a:custGeom>
              <a:avLst/>
              <a:gdLst>
                <a:gd name="connsiteX0" fmla="*/ 0 w 2023110"/>
                <a:gd name="connsiteY0" fmla="*/ 337192 h 2023110"/>
                <a:gd name="connsiteX1" fmla="*/ 337192 w 2023110"/>
                <a:gd name="connsiteY1" fmla="*/ 0 h 2023110"/>
                <a:gd name="connsiteX2" fmla="*/ 1685918 w 2023110"/>
                <a:gd name="connsiteY2" fmla="*/ 0 h 2023110"/>
                <a:gd name="connsiteX3" fmla="*/ 2023110 w 2023110"/>
                <a:gd name="connsiteY3" fmla="*/ 337192 h 2023110"/>
                <a:gd name="connsiteX4" fmla="*/ 2023110 w 2023110"/>
                <a:gd name="connsiteY4" fmla="*/ 1685918 h 2023110"/>
                <a:gd name="connsiteX5" fmla="*/ 1685918 w 2023110"/>
                <a:gd name="connsiteY5" fmla="*/ 2023110 h 2023110"/>
                <a:gd name="connsiteX6" fmla="*/ 337192 w 2023110"/>
                <a:gd name="connsiteY6" fmla="*/ 2023110 h 2023110"/>
                <a:gd name="connsiteX7" fmla="*/ 0 w 2023110"/>
                <a:gd name="connsiteY7" fmla="*/ 1685918 h 2023110"/>
                <a:gd name="connsiteX8" fmla="*/ 0 w 2023110"/>
                <a:gd name="connsiteY8" fmla="*/ 337192 h 20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3110" h="2023110">
                  <a:moveTo>
                    <a:pt x="0" y="337192"/>
                  </a:moveTo>
                  <a:cubicBezTo>
                    <a:pt x="0" y="150966"/>
                    <a:pt x="150966" y="0"/>
                    <a:pt x="337192" y="0"/>
                  </a:cubicBezTo>
                  <a:lnTo>
                    <a:pt x="1685918" y="0"/>
                  </a:lnTo>
                  <a:cubicBezTo>
                    <a:pt x="1872144" y="0"/>
                    <a:pt x="2023110" y="150966"/>
                    <a:pt x="2023110" y="337192"/>
                  </a:cubicBezTo>
                  <a:lnTo>
                    <a:pt x="2023110" y="1685918"/>
                  </a:lnTo>
                  <a:cubicBezTo>
                    <a:pt x="2023110" y="1872144"/>
                    <a:pt x="1872144" y="2023110"/>
                    <a:pt x="1685918" y="2023110"/>
                  </a:cubicBezTo>
                  <a:lnTo>
                    <a:pt x="337192" y="2023110"/>
                  </a:lnTo>
                  <a:cubicBezTo>
                    <a:pt x="150966" y="2023110"/>
                    <a:pt x="0" y="1872144"/>
                    <a:pt x="0" y="1685918"/>
                  </a:cubicBezTo>
                  <a:lnTo>
                    <a:pt x="0" y="337192"/>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159720" tIns="159720" rIns="159720" bIns="159720" numCol="1" spcCol="1270" anchor="t" anchorCtr="0">
              <a:noAutofit/>
            </a:bodyPr>
            <a:lstStyle/>
            <a:p>
              <a:pPr marL="0" lvl="0" indent="0" algn="l" defTabSz="711200">
                <a:lnSpc>
                  <a:spcPct val="130000"/>
                </a:lnSpc>
                <a:spcBef>
                  <a:spcPct val="0"/>
                </a:spcBef>
                <a:spcAft>
                  <a:spcPct val="35000"/>
                </a:spcAft>
                <a:buNone/>
              </a:pPr>
              <a:r>
                <a:rPr lang="zh-CN" altLang="en-US" sz="1600" b="1" kern="1200" dirty="0"/>
                <a:t>能量管理系统</a:t>
              </a:r>
            </a:p>
            <a:p>
              <a:pPr marL="57150" lvl="1" indent="-57150" algn="l" defTabSz="488950">
                <a:lnSpc>
                  <a:spcPct val="130000"/>
                </a:lnSpc>
                <a:spcBef>
                  <a:spcPct val="0"/>
                </a:spcBef>
                <a:spcAft>
                  <a:spcPct val="15000"/>
                </a:spcAft>
                <a:buChar char="•"/>
              </a:pPr>
              <a:r>
                <a:rPr lang="zh-CN" altLang="en-US" sz="1100" kern="1200" dirty="0"/>
                <a:t>建立多机型统一的能量管理平台，保证机组安全可靠运行、获取最大风能，并提供良好的电力保证，实现机组的功率优化控制和场群优化控制</a:t>
              </a:r>
            </a:p>
          </p:txBody>
        </p:sp>
        <p:sp>
          <p:nvSpPr>
            <p:cNvPr id="8" name="任意多边形: 形状 7">
              <a:extLst>
                <a:ext uri="{FF2B5EF4-FFF2-40B4-BE49-F238E27FC236}">
                  <a16:creationId xmlns:a16="http://schemas.microsoft.com/office/drawing/2014/main" id="{4480139D-8595-4CC1-AB98-455AF9C85416}"/>
                </a:ext>
              </a:extLst>
            </p:cNvPr>
            <p:cNvSpPr/>
            <p:nvPr/>
          </p:nvSpPr>
          <p:spPr>
            <a:xfrm>
              <a:off x="6273021" y="1862281"/>
              <a:ext cx="2023110" cy="2023110"/>
            </a:xfrm>
            <a:custGeom>
              <a:avLst/>
              <a:gdLst>
                <a:gd name="connsiteX0" fmla="*/ 0 w 2023110"/>
                <a:gd name="connsiteY0" fmla="*/ 337192 h 2023110"/>
                <a:gd name="connsiteX1" fmla="*/ 337192 w 2023110"/>
                <a:gd name="connsiteY1" fmla="*/ 0 h 2023110"/>
                <a:gd name="connsiteX2" fmla="*/ 1685918 w 2023110"/>
                <a:gd name="connsiteY2" fmla="*/ 0 h 2023110"/>
                <a:gd name="connsiteX3" fmla="*/ 2023110 w 2023110"/>
                <a:gd name="connsiteY3" fmla="*/ 337192 h 2023110"/>
                <a:gd name="connsiteX4" fmla="*/ 2023110 w 2023110"/>
                <a:gd name="connsiteY4" fmla="*/ 1685918 h 2023110"/>
                <a:gd name="connsiteX5" fmla="*/ 1685918 w 2023110"/>
                <a:gd name="connsiteY5" fmla="*/ 2023110 h 2023110"/>
                <a:gd name="connsiteX6" fmla="*/ 337192 w 2023110"/>
                <a:gd name="connsiteY6" fmla="*/ 2023110 h 2023110"/>
                <a:gd name="connsiteX7" fmla="*/ 0 w 2023110"/>
                <a:gd name="connsiteY7" fmla="*/ 1685918 h 2023110"/>
                <a:gd name="connsiteX8" fmla="*/ 0 w 2023110"/>
                <a:gd name="connsiteY8" fmla="*/ 337192 h 20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3110" h="2023110">
                  <a:moveTo>
                    <a:pt x="0" y="337192"/>
                  </a:moveTo>
                  <a:cubicBezTo>
                    <a:pt x="0" y="150966"/>
                    <a:pt x="150966" y="0"/>
                    <a:pt x="337192" y="0"/>
                  </a:cubicBezTo>
                  <a:lnTo>
                    <a:pt x="1685918" y="0"/>
                  </a:lnTo>
                  <a:cubicBezTo>
                    <a:pt x="1872144" y="0"/>
                    <a:pt x="2023110" y="150966"/>
                    <a:pt x="2023110" y="337192"/>
                  </a:cubicBezTo>
                  <a:lnTo>
                    <a:pt x="2023110" y="1685918"/>
                  </a:lnTo>
                  <a:cubicBezTo>
                    <a:pt x="2023110" y="1872144"/>
                    <a:pt x="1872144" y="2023110"/>
                    <a:pt x="1685918" y="2023110"/>
                  </a:cubicBezTo>
                  <a:lnTo>
                    <a:pt x="337192" y="2023110"/>
                  </a:lnTo>
                  <a:cubicBezTo>
                    <a:pt x="150966" y="2023110"/>
                    <a:pt x="0" y="1872144"/>
                    <a:pt x="0" y="1685918"/>
                  </a:cubicBezTo>
                  <a:lnTo>
                    <a:pt x="0" y="337192"/>
                  </a:lnTo>
                  <a:close/>
                </a:path>
              </a:pathLst>
            </a:custGeom>
          </p:spPr>
          <p:style>
            <a:lnRef idx="3">
              <a:schemeClr val="lt1">
                <a:hueOff val="0"/>
                <a:satOff val="0"/>
                <a:lumOff val="0"/>
                <a:alphaOff val="0"/>
              </a:schemeClr>
            </a:lnRef>
            <a:fillRef idx="1">
              <a:schemeClr val="accent5">
                <a:hueOff val="-2451115"/>
                <a:satOff val="-3409"/>
                <a:lumOff val="-1307"/>
                <a:alphaOff val="0"/>
              </a:schemeClr>
            </a:fillRef>
            <a:effectRef idx="1">
              <a:schemeClr val="accent5">
                <a:hueOff val="-2451115"/>
                <a:satOff val="-3409"/>
                <a:lumOff val="-1307"/>
                <a:alphaOff val="0"/>
              </a:schemeClr>
            </a:effectRef>
            <a:fontRef idx="minor">
              <a:schemeClr val="lt1"/>
            </a:fontRef>
          </p:style>
          <p:txBody>
            <a:bodyPr spcFirstLastPara="0" vert="horz" wrap="square" lIns="159720" tIns="159720" rIns="159720" bIns="159720" numCol="1" spcCol="1270" anchor="t" anchorCtr="0">
              <a:noAutofit/>
            </a:bodyPr>
            <a:lstStyle/>
            <a:p>
              <a:pPr marL="0" lvl="0" indent="0" algn="l" defTabSz="711200">
                <a:lnSpc>
                  <a:spcPct val="130000"/>
                </a:lnSpc>
                <a:spcBef>
                  <a:spcPct val="0"/>
                </a:spcBef>
                <a:spcAft>
                  <a:spcPct val="35000"/>
                </a:spcAft>
                <a:buNone/>
              </a:pPr>
              <a:r>
                <a:rPr lang="zh-CN" altLang="en-US" sz="1600" b="1" kern="1200" dirty="0"/>
                <a:t>场群协同控制</a:t>
              </a:r>
            </a:p>
            <a:p>
              <a:pPr marL="57150" lvl="1" indent="-57150" algn="l" defTabSz="488950">
                <a:lnSpc>
                  <a:spcPct val="130000"/>
                </a:lnSpc>
                <a:spcBef>
                  <a:spcPct val="0"/>
                </a:spcBef>
                <a:spcAft>
                  <a:spcPct val="15000"/>
                </a:spcAft>
                <a:buChar char="•"/>
              </a:pPr>
              <a:r>
                <a:rPr lang="zh-CN" altLang="en-US" sz="1100" kern="1200" dirty="0"/>
                <a:t>提高场群的风电出力、降低网络损耗及增强电压稳定性，有效提高发电量</a:t>
              </a:r>
            </a:p>
          </p:txBody>
        </p:sp>
        <p:sp>
          <p:nvSpPr>
            <p:cNvPr id="9" name="任意多边形: 形状 8">
              <a:extLst>
                <a:ext uri="{FF2B5EF4-FFF2-40B4-BE49-F238E27FC236}">
                  <a16:creationId xmlns:a16="http://schemas.microsoft.com/office/drawing/2014/main" id="{46AA98C8-07BF-4AA8-8FF1-FA627D92C82F}"/>
                </a:ext>
              </a:extLst>
            </p:cNvPr>
            <p:cNvSpPr/>
            <p:nvPr/>
          </p:nvSpPr>
          <p:spPr>
            <a:xfrm>
              <a:off x="3895867" y="4239435"/>
              <a:ext cx="2023110" cy="2023110"/>
            </a:xfrm>
            <a:custGeom>
              <a:avLst/>
              <a:gdLst>
                <a:gd name="connsiteX0" fmla="*/ 0 w 2023110"/>
                <a:gd name="connsiteY0" fmla="*/ 337192 h 2023110"/>
                <a:gd name="connsiteX1" fmla="*/ 337192 w 2023110"/>
                <a:gd name="connsiteY1" fmla="*/ 0 h 2023110"/>
                <a:gd name="connsiteX2" fmla="*/ 1685918 w 2023110"/>
                <a:gd name="connsiteY2" fmla="*/ 0 h 2023110"/>
                <a:gd name="connsiteX3" fmla="*/ 2023110 w 2023110"/>
                <a:gd name="connsiteY3" fmla="*/ 337192 h 2023110"/>
                <a:gd name="connsiteX4" fmla="*/ 2023110 w 2023110"/>
                <a:gd name="connsiteY4" fmla="*/ 1685918 h 2023110"/>
                <a:gd name="connsiteX5" fmla="*/ 1685918 w 2023110"/>
                <a:gd name="connsiteY5" fmla="*/ 2023110 h 2023110"/>
                <a:gd name="connsiteX6" fmla="*/ 337192 w 2023110"/>
                <a:gd name="connsiteY6" fmla="*/ 2023110 h 2023110"/>
                <a:gd name="connsiteX7" fmla="*/ 0 w 2023110"/>
                <a:gd name="connsiteY7" fmla="*/ 1685918 h 2023110"/>
                <a:gd name="connsiteX8" fmla="*/ 0 w 2023110"/>
                <a:gd name="connsiteY8" fmla="*/ 337192 h 20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3110" h="2023110">
                  <a:moveTo>
                    <a:pt x="0" y="337192"/>
                  </a:moveTo>
                  <a:cubicBezTo>
                    <a:pt x="0" y="150966"/>
                    <a:pt x="150966" y="0"/>
                    <a:pt x="337192" y="0"/>
                  </a:cubicBezTo>
                  <a:lnTo>
                    <a:pt x="1685918" y="0"/>
                  </a:lnTo>
                  <a:cubicBezTo>
                    <a:pt x="1872144" y="0"/>
                    <a:pt x="2023110" y="150966"/>
                    <a:pt x="2023110" y="337192"/>
                  </a:cubicBezTo>
                  <a:lnTo>
                    <a:pt x="2023110" y="1685918"/>
                  </a:lnTo>
                  <a:cubicBezTo>
                    <a:pt x="2023110" y="1872144"/>
                    <a:pt x="1872144" y="2023110"/>
                    <a:pt x="1685918" y="2023110"/>
                  </a:cubicBezTo>
                  <a:lnTo>
                    <a:pt x="337192" y="2023110"/>
                  </a:lnTo>
                  <a:cubicBezTo>
                    <a:pt x="150966" y="2023110"/>
                    <a:pt x="0" y="1872144"/>
                    <a:pt x="0" y="1685918"/>
                  </a:cubicBezTo>
                  <a:lnTo>
                    <a:pt x="0" y="337192"/>
                  </a:lnTo>
                  <a:close/>
                </a:path>
              </a:pathLst>
            </a:custGeom>
          </p:spPr>
          <p:style>
            <a:lnRef idx="3">
              <a:schemeClr val="lt1">
                <a:hueOff val="0"/>
                <a:satOff val="0"/>
                <a:lumOff val="0"/>
                <a:alphaOff val="0"/>
              </a:schemeClr>
            </a:lnRef>
            <a:fillRef idx="1">
              <a:schemeClr val="accent5">
                <a:hueOff val="-4902230"/>
                <a:satOff val="-6819"/>
                <a:lumOff val="-2615"/>
                <a:alphaOff val="0"/>
              </a:schemeClr>
            </a:fillRef>
            <a:effectRef idx="1">
              <a:schemeClr val="accent5">
                <a:hueOff val="-4902230"/>
                <a:satOff val="-6819"/>
                <a:lumOff val="-2615"/>
                <a:alphaOff val="0"/>
              </a:schemeClr>
            </a:effectRef>
            <a:fontRef idx="minor">
              <a:schemeClr val="lt1"/>
            </a:fontRef>
          </p:style>
          <p:txBody>
            <a:bodyPr spcFirstLastPara="0" vert="horz" wrap="square" lIns="159720" tIns="159720" rIns="159720" bIns="159720" numCol="1" spcCol="1270" anchor="t" anchorCtr="0">
              <a:noAutofit/>
            </a:bodyPr>
            <a:lstStyle/>
            <a:p>
              <a:pPr marL="0" lvl="0" indent="0" algn="l" defTabSz="711200">
                <a:lnSpc>
                  <a:spcPct val="130000"/>
                </a:lnSpc>
                <a:spcBef>
                  <a:spcPct val="0"/>
                </a:spcBef>
                <a:spcAft>
                  <a:spcPct val="35000"/>
                </a:spcAft>
                <a:buNone/>
              </a:pPr>
              <a:r>
                <a:rPr lang="zh-CN" altLang="en-US" sz="1600" b="1" kern="1200" dirty="0"/>
                <a:t>储能技术</a:t>
              </a:r>
            </a:p>
            <a:p>
              <a:pPr marL="57150" lvl="1" indent="-57150" algn="l" defTabSz="488950">
                <a:lnSpc>
                  <a:spcPct val="130000"/>
                </a:lnSpc>
                <a:spcBef>
                  <a:spcPct val="0"/>
                </a:spcBef>
                <a:spcAft>
                  <a:spcPct val="15000"/>
                </a:spcAft>
                <a:buChar char="•"/>
              </a:pPr>
              <a:r>
                <a:rPr lang="zh-CN" altLang="en-US" sz="1100" kern="1200" dirty="0"/>
                <a:t>削峰填谷，实现电力调峰调频，自由控制风电场上网电量，减轻电网波动</a:t>
              </a:r>
            </a:p>
          </p:txBody>
        </p:sp>
        <p:sp>
          <p:nvSpPr>
            <p:cNvPr id="10" name="任意多边形: 形状 9">
              <a:extLst>
                <a:ext uri="{FF2B5EF4-FFF2-40B4-BE49-F238E27FC236}">
                  <a16:creationId xmlns:a16="http://schemas.microsoft.com/office/drawing/2014/main" id="{E77FA99F-1FAF-4425-B70F-02F988892545}"/>
                </a:ext>
              </a:extLst>
            </p:cNvPr>
            <p:cNvSpPr/>
            <p:nvPr/>
          </p:nvSpPr>
          <p:spPr>
            <a:xfrm>
              <a:off x="6273021" y="4239435"/>
              <a:ext cx="2023110" cy="2023110"/>
            </a:xfrm>
            <a:custGeom>
              <a:avLst/>
              <a:gdLst>
                <a:gd name="connsiteX0" fmla="*/ 0 w 2023110"/>
                <a:gd name="connsiteY0" fmla="*/ 337192 h 2023110"/>
                <a:gd name="connsiteX1" fmla="*/ 337192 w 2023110"/>
                <a:gd name="connsiteY1" fmla="*/ 0 h 2023110"/>
                <a:gd name="connsiteX2" fmla="*/ 1685918 w 2023110"/>
                <a:gd name="connsiteY2" fmla="*/ 0 h 2023110"/>
                <a:gd name="connsiteX3" fmla="*/ 2023110 w 2023110"/>
                <a:gd name="connsiteY3" fmla="*/ 337192 h 2023110"/>
                <a:gd name="connsiteX4" fmla="*/ 2023110 w 2023110"/>
                <a:gd name="connsiteY4" fmla="*/ 1685918 h 2023110"/>
                <a:gd name="connsiteX5" fmla="*/ 1685918 w 2023110"/>
                <a:gd name="connsiteY5" fmla="*/ 2023110 h 2023110"/>
                <a:gd name="connsiteX6" fmla="*/ 337192 w 2023110"/>
                <a:gd name="connsiteY6" fmla="*/ 2023110 h 2023110"/>
                <a:gd name="connsiteX7" fmla="*/ 0 w 2023110"/>
                <a:gd name="connsiteY7" fmla="*/ 1685918 h 2023110"/>
                <a:gd name="connsiteX8" fmla="*/ 0 w 2023110"/>
                <a:gd name="connsiteY8" fmla="*/ 337192 h 20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3110" h="2023110">
                  <a:moveTo>
                    <a:pt x="0" y="337192"/>
                  </a:moveTo>
                  <a:cubicBezTo>
                    <a:pt x="0" y="150966"/>
                    <a:pt x="150966" y="0"/>
                    <a:pt x="337192" y="0"/>
                  </a:cubicBezTo>
                  <a:lnTo>
                    <a:pt x="1685918" y="0"/>
                  </a:lnTo>
                  <a:cubicBezTo>
                    <a:pt x="1872144" y="0"/>
                    <a:pt x="2023110" y="150966"/>
                    <a:pt x="2023110" y="337192"/>
                  </a:cubicBezTo>
                  <a:lnTo>
                    <a:pt x="2023110" y="1685918"/>
                  </a:lnTo>
                  <a:cubicBezTo>
                    <a:pt x="2023110" y="1872144"/>
                    <a:pt x="1872144" y="2023110"/>
                    <a:pt x="1685918" y="2023110"/>
                  </a:cubicBezTo>
                  <a:lnTo>
                    <a:pt x="337192" y="2023110"/>
                  </a:lnTo>
                  <a:cubicBezTo>
                    <a:pt x="150966" y="2023110"/>
                    <a:pt x="0" y="1872144"/>
                    <a:pt x="0" y="1685918"/>
                  </a:cubicBezTo>
                  <a:lnTo>
                    <a:pt x="0" y="337192"/>
                  </a:lnTo>
                  <a:close/>
                </a:path>
              </a:pathLst>
            </a:custGeom>
          </p:spPr>
          <p:style>
            <a:lnRef idx="3">
              <a:schemeClr val="lt1">
                <a:hueOff val="0"/>
                <a:satOff val="0"/>
                <a:lumOff val="0"/>
                <a:alphaOff val="0"/>
              </a:schemeClr>
            </a:lnRef>
            <a:fillRef idx="1">
              <a:schemeClr val="accent5">
                <a:hueOff val="-7353344"/>
                <a:satOff val="-10228"/>
                <a:lumOff val="-3922"/>
                <a:alphaOff val="0"/>
              </a:schemeClr>
            </a:fillRef>
            <a:effectRef idx="1">
              <a:schemeClr val="accent5">
                <a:hueOff val="-7353344"/>
                <a:satOff val="-10228"/>
                <a:lumOff val="-3922"/>
                <a:alphaOff val="0"/>
              </a:schemeClr>
            </a:effectRef>
            <a:fontRef idx="minor">
              <a:schemeClr val="lt1"/>
            </a:fontRef>
          </p:style>
          <p:txBody>
            <a:bodyPr spcFirstLastPara="0" vert="horz" wrap="square" lIns="159720" tIns="159720" rIns="159720" bIns="159720" numCol="1" spcCol="1270" anchor="t" anchorCtr="0">
              <a:noAutofit/>
            </a:bodyPr>
            <a:lstStyle/>
            <a:p>
              <a:pPr marL="0" lvl="0" indent="0" algn="l" defTabSz="711200">
                <a:lnSpc>
                  <a:spcPct val="130000"/>
                </a:lnSpc>
                <a:spcBef>
                  <a:spcPct val="0"/>
                </a:spcBef>
                <a:spcAft>
                  <a:spcPct val="35000"/>
                </a:spcAft>
                <a:buNone/>
              </a:pPr>
              <a:r>
                <a:rPr lang="zh-CN" altLang="en-US" sz="1600" b="1" kern="1200" dirty="0"/>
                <a:t>尾流控制</a:t>
              </a:r>
            </a:p>
            <a:p>
              <a:pPr marL="57150" lvl="1" indent="-57150" algn="l" defTabSz="488950">
                <a:lnSpc>
                  <a:spcPct val="130000"/>
                </a:lnSpc>
                <a:spcBef>
                  <a:spcPct val="0"/>
                </a:spcBef>
                <a:spcAft>
                  <a:spcPct val="15000"/>
                </a:spcAft>
                <a:buChar char="•"/>
              </a:pPr>
              <a:r>
                <a:rPr lang="zh-CN" sz="1100" kern="1200" dirty="0"/>
                <a:t>减少尾流引起的发电量折损，提升发电量</a:t>
              </a:r>
              <a:r>
                <a:rPr lang="zh-CN" altLang="en-US" sz="1100" kern="1200" dirty="0"/>
                <a:t>；</a:t>
              </a:r>
            </a:p>
            <a:p>
              <a:pPr marL="57150" lvl="1" indent="-57150" algn="l" defTabSz="488950">
                <a:lnSpc>
                  <a:spcPct val="130000"/>
                </a:lnSpc>
                <a:spcBef>
                  <a:spcPct val="0"/>
                </a:spcBef>
                <a:spcAft>
                  <a:spcPct val="15000"/>
                </a:spcAft>
                <a:buChar char="•"/>
              </a:pPr>
              <a:r>
                <a:rPr lang="zh-CN" altLang="en-US" sz="1100" kern="1200" dirty="0"/>
                <a:t>降低总体疲劳载荷</a:t>
              </a:r>
            </a:p>
          </p:txBody>
        </p:sp>
      </p:grpSp>
      <p:pic>
        <p:nvPicPr>
          <p:cNvPr id="11" name="Picture 2" descr="c:\users\public\documents\kk5 files\kk5.0\account\4371@mykk.mywind.com.cn\image_cache\dc1128a002a44b70b4c0c8538a164e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335" y="1929622"/>
            <a:ext cx="9577482" cy="396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1722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94670-2692-4B41-86F1-EAA149FDE3D2}"/>
              </a:ext>
            </a:extLst>
          </p:cNvPr>
          <p:cNvSpPr>
            <a:spLocks noGrp="1"/>
          </p:cNvSpPr>
          <p:nvPr>
            <p:ph type="title"/>
          </p:nvPr>
        </p:nvSpPr>
        <p:spPr/>
        <p:txBody>
          <a:bodyPr/>
          <a:lstStyle/>
          <a:p>
            <a:r>
              <a:rPr lang="zh-CN" altLang="en-US" dirty="0"/>
              <a:t>运营管理关键技术之</a:t>
            </a:r>
            <a:r>
              <a:rPr lang="en-US" altLang="zh-CN" dirty="0"/>
              <a:t>6</a:t>
            </a:r>
            <a:r>
              <a:rPr lang="zh-CN" altLang="en-US" dirty="0"/>
              <a:t>：</a:t>
            </a:r>
            <a:r>
              <a:rPr lang="zh-CN" altLang="zh-CN" dirty="0"/>
              <a:t>风场智能巡检技术</a:t>
            </a:r>
            <a:endParaRPr lang="zh-CN" altLang="en-US" dirty="0"/>
          </a:p>
        </p:txBody>
      </p:sp>
      <p:sp>
        <p:nvSpPr>
          <p:cNvPr id="19" name="箭头: 左右 18">
            <a:extLst>
              <a:ext uri="{FF2B5EF4-FFF2-40B4-BE49-F238E27FC236}">
                <a16:creationId xmlns:a16="http://schemas.microsoft.com/office/drawing/2014/main" id="{8B0D277E-FB2F-415A-AC4B-FBDC73919A5E}"/>
              </a:ext>
            </a:extLst>
          </p:cNvPr>
          <p:cNvSpPr/>
          <p:nvPr/>
        </p:nvSpPr>
        <p:spPr>
          <a:xfrm>
            <a:off x="3069796" y="3647510"/>
            <a:ext cx="561009" cy="34505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AC76F9E6-B812-42BD-9027-5D8932C2C494}"/>
              </a:ext>
            </a:extLst>
          </p:cNvPr>
          <p:cNvGrpSpPr/>
          <p:nvPr/>
        </p:nvGrpSpPr>
        <p:grpSpPr>
          <a:xfrm>
            <a:off x="223126" y="2067672"/>
            <a:ext cx="2791254" cy="3426069"/>
            <a:chOff x="525137" y="1812965"/>
            <a:chExt cx="2669240" cy="4041672"/>
          </a:xfrm>
        </p:grpSpPr>
        <p:pic>
          <p:nvPicPr>
            <p:cNvPr id="31" name="图片 30">
              <a:extLst>
                <a:ext uri="{FF2B5EF4-FFF2-40B4-BE49-F238E27FC236}">
                  <a16:creationId xmlns:a16="http://schemas.microsoft.com/office/drawing/2014/main" id="{C0E5E224-69B2-4AB6-B4C9-4D099A91F7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137" y="1812965"/>
              <a:ext cx="2669240" cy="4041672"/>
            </a:xfrm>
            <a:prstGeom prst="rect">
              <a:avLst/>
            </a:prstGeom>
          </p:spPr>
        </p:pic>
        <p:sp>
          <p:nvSpPr>
            <p:cNvPr id="14" name="矩形: 圆角 13">
              <a:extLst>
                <a:ext uri="{FF2B5EF4-FFF2-40B4-BE49-F238E27FC236}">
                  <a16:creationId xmlns:a16="http://schemas.microsoft.com/office/drawing/2014/main" id="{8D4643F8-DDB0-40B6-BEFB-7E8C6B6585B3}"/>
                </a:ext>
              </a:extLst>
            </p:cNvPr>
            <p:cNvSpPr/>
            <p:nvPr/>
          </p:nvSpPr>
          <p:spPr>
            <a:xfrm>
              <a:off x="1337359" y="1879968"/>
              <a:ext cx="1799303" cy="12389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sz="1600" b="1" dirty="0">
                  <a:solidFill>
                    <a:srgbClr val="FFFF00"/>
                  </a:solidFill>
                  <a:latin typeface="+mn-ea"/>
                </a:rPr>
                <a:t>风电场设备</a:t>
              </a:r>
              <a:endParaRPr lang="en-US" altLang="zh-CN" sz="1600" b="1" dirty="0">
                <a:solidFill>
                  <a:srgbClr val="FFFF00"/>
                </a:solidFill>
                <a:latin typeface="+mn-ea"/>
              </a:endParaRPr>
            </a:p>
            <a:p>
              <a:pPr marL="285750" indent="-285750">
                <a:lnSpc>
                  <a:spcPct val="150000"/>
                </a:lnSpc>
                <a:buFont typeface="Arial" panose="020B0604020202020204" pitchFamily="34" charset="0"/>
                <a:buChar char="•"/>
              </a:pPr>
              <a:r>
                <a:rPr lang="zh-CN" altLang="en-US" sz="1600" b="1" dirty="0">
                  <a:solidFill>
                    <a:srgbClr val="FFFF00"/>
                  </a:solidFill>
                  <a:latin typeface="+mn-ea"/>
                </a:rPr>
                <a:t>人员</a:t>
              </a:r>
              <a:endParaRPr lang="en-US" altLang="zh-CN" sz="1600" b="1" dirty="0">
                <a:solidFill>
                  <a:srgbClr val="FFFF00"/>
                </a:solidFill>
                <a:latin typeface="+mn-ea"/>
              </a:endParaRPr>
            </a:p>
            <a:p>
              <a:pPr marL="285750" indent="-285750">
                <a:lnSpc>
                  <a:spcPct val="150000"/>
                </a:lnSpc>
                <a:buFont typeface="Arial" panose="020B0604020202020204" pitchFamily="34" charset="0"/>
                <a:buChar char="•"/>
              </a:pPr>
              <a:r>
                <a:rPr lang="zh-CN" altLang="en-US" sz="1600" b="1" dirty="0">
                  <a:solidFill>
                    <a:srgbClr val="FFFF00"/>
                  </a:solidFill>
                  <a:latin typeface="+mn-ea"/>
                </a:rPr>
                <a:t>周围环境</a:t>
              </a:r>
            </a:p>
          </p:txBody>
        </p:sp>
      </p:grpSp>
      <p:sp>
        <p:nvSpPr>
          <p:cNvPr id="32" name="文本框 31">
            <a:extLst>
              <a:ext uri="{FF2B5EF4-FFF2-40B4-BE49-F238E27FC236}">
                <a16:creationId xmlns:a16="http://schemas.microsoft.com/office/drawing/2014/main" id="{D9D3B8D1-9DAC-4F6F-BED5-2CBC0E3990C3}"/>
              </a:ext>
            </a:extLst>
          </p:cNvPr>
          <p:cNvSpPr txBox="1"/>
          <p:nvPr/>
        </p:nvSpPr>
        <p:spPr>
          <a:xfrm>
            <a:off x="821755" y="1338185"/>
            <a:ext cx="1593996" cy="338554"/>
          </a:xfrm>
          <a:prstGeom prst="rect">
            <a:avLst/>
          </a:prstGeom>
          <a:solidFill>
            <a:schemeClr val="bg1"/>
          </a:solidFill>
          <a:ln w="12700">
            <a:solidFill>
              <a:schemeClr val="accent1"/>
            </a:solidFill>
          </a:ln>
        </p:spPr>
        <p:txBody>
          <a:bodyPr wrap="square" rtlCol="0">
            <a:spAutoFit/>
          </a:bodyPr>
          <a:lstStyle/>
          <a:p>
            <a:pPr algn="ctr"/>
            <a:r>
              <a:rPr lang="zh-CN" altLang="en-US" sz="1600" b="1" dirty="0"/>
              <a:t>巡检对象</a:t>
            </a:r>
          </a:p>
        </p:txBody>
      </p:sp>
      <p:grpSp>
        <p:nvGrpSpPr>
          <p:cNvPr id="48" name="组合 47">
            <a:extLst>
              <a:ext uri="{FF2B5EF4-FFF2-40B4-BE49-F238E27FC236}">
                <a16:creationId xmlns:a16="http://schemas.microsoft.com/office/drawing/2014/main" id="{D972A066-156F-47D3-833E-42C1683768EC}"/>
              </a:ext>
            </a:extLst>
          </p:cNvPr>
          <p:cNvGrpSpPr/>
          <p:nvPr/>
        </p:nvGrpSpPr>
        <p:grpSpPr>
          <a:xfrm>
            <a:off x="3759272" y="687182"/>
            <a:ext cx="4795857" cy="6170818"/>
            <a:chOff x="3869453" y="648000"/>
            <a:chExt cx="4795857" cy="6210000"/>
          </a:xfrm>
        </p:grpSpPr>
        <p:grpSp>
          <p:nvGrpSpPr>
            <p:cNvPr id="44" name="组合 43">
              <a:extLst>
                <a:ext uri="{FF2B5EF4-FFF2-40B4-BE49-F238E27FC236}">
                  <a16:creationId xmlns:a16="http://schemas.microsoft.com/office/drawing/2014/main" id="{B3F00B13-CDAF-4C8F-9393-C50EF2A23542}"/>
                </a:ext>
              </a:extLst>
            </p:cNvPr>
            <p:cNvGrpSpPr/>
            <p:nvPr/>
          </p:nvGrpSpPr>
          <p:grpSpPr>
            <a:xfrm>
              <a:off x="3869453" y="648000"/>
              <a:ext cx="4795857" cy="6210000"/>
              <a:chOff x="3290867" y="648000"/>
              <a:chExt cx="4795857" cy="6210000"/>
            </a:xfrm>
          </p:grpSpPr>
          <p:sp>
            <p:nvSpPr>
              <p:cNvPr id="40" name="矩形 39">
                <a:extLst>
                  <a:ext uri="{FF2B5EF4-FFF2-40B4-BE49-F238E27FC236}">
                    <a16:creationId xmlns:a16="http://schemas.microsoft.com/office/drawing/2014/main" id="{1C91F336-970B-436A-94E6-8DA92F1E1FA4}"/>
                  </a:ext>
                </a:extLst>
              </p:cNvPr>
              <p:cNvSpPr/>
              <p:nvPr/>
            </p:nvSpPr>
            <p:spPr>
              <a:xfrm>
                <a:off x="3290867" y="648000"/>
                <a:ext cx="4795857" cy="62100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13EA5C3C-E839-4BCF-9EEE-6033E088CDE4}"/>
                  </a:ext>
                </a:extLst>
              </p:cNvPr>
              <p:cNvGrpSpPr/>
              <p:nvPr/>
            </p:nvGrpSpPr>
            <p:grpSpPr>
              <a:xfrm>
                <a:off x="3492816" y="789584"/>
                <a:ext cx="4364859" cy="6044723"/>
                <a:chOff x="3492816" y="789584"/>
                <a:chExt cx="4364859" cy="6044723"/>
              </a:xfrm>
            </p:grpSpPr>
            <p:grpSp>
              <p:nvGrpSpPr>
                <p:cNvPr id="29" name="组合 28">
                  <a:extLst>
                    <a:ext uri="{FF2B5EF4-FFF2-40B4-BE49-F238E27FC236}">
                      <a16:creationId xmlns:a16="http://schemas.microsoft.com/office/drawing/2014/main" id="{A7337545-8782-452B-A721-EFDFC7047D8B}"/>
                    </a:ext>
                  </a:extLst>
                </p:cNvPr>
                <p:cNvGrpSpPr/>
                <p:nvPr/>
              </p:nvGrpSpPr>
              <p:grpSpPr>
                <a:xfrm>
                  <a:off x="3492817" y="789584"/>
                  <a:ext cx="4364858" cy="3312015"/>
                  <a:chOff x="2959511" y="1314260"/>
                  <a:chExt cx="3923070" cy="3557778"/>
                </a:xfrm>
              </p:grpSpPr>
              <p:sp>
                <p:nvSpPr>
                  <p:cNvPr id="15" name="矩形: 圆角 14">
                    <a:extLst>
                      <a:ext uri="{FF2B5EF4-FFF2-40B4-BE49-F238E27FC236}">
                        <a16:creationId xmlns:a16="http://schemas.microsoft.com/office/drawing/2014/main" id="{E3BEF377-AA1E-41B0-AAB6-D3260762E651}"/>
                      </a:ext>
                    </a:extLst>
                  </p:cNvPr>
                  <p:cNvSpPr/>
                  <p:nvPr/>
                </p:nvSpPr>
                <p:spPr>
                  <a:xfrm>
                    <a:off x="2959511" y="1455162"/>
                    <a:ext cx="3923070" cy="3416876"/>
                  </a:xfrm>
                  <a:prstGeom prst="roundRect">
                    <a:avLst/>
                  </a:prstGeom>
                  <a:noFill/>
                  <a:ln w="158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2770F7A-49C9-46C1-A893-3717BDB0F136}"/>
                      </a:ext>
                    </a:extLst>
                  </p:cNvPr>
                  <p:cNvSpPr txBox="1"/>
                  <p:nvPr/>
                </p:nvSpPr>
                <p:spPr>
                  <a:xfrm>
                    <a:off x="4204716" y="1314260"/>
                    <a:ext cx="1432660" cy="338554"/>
                  </a:xfrm>
                  <a:prstGeom prst="rect">
                    <a:avLst/>
                  </a:prstGeom>
                  <a:solidFill>
                    <a:schemeClr val="bg1"/>
                  </a:solidFill>
                  <a:ln w="12700">
                    <a:solidFill>
                      <a:schemeClr val="accent1"/>
                    </a:solidFill>
                  </a:ln>
                </p:spPr>
                <p:txBody>
                  <a:bodyPr wrap="square" rtlCol="0">
                    <a:spAutoFit/>
                  </a:bodyPr>
                  <a:lstStyle/>
                  <a:p>
                    <a:pPr algn="ctr"/>
                    <a:r>
                      <a:rPr lang="zh-CN" altLang="en-US" sz="1600" b="1" dirty="0"/>
                      <a:t>智能巡检</a:t>
                    </a:r>
                  </a:p>
                </p:txBody>
              </p:sp>
              <p:grpSp>
                <p:nvGrpSpPr>
                  <p:cNvPr id="24" name="组合 23">
                    <a:extLst>
                      <a:ext uri="{FF2B5EF4-FFF2-40B4-BE49-F238E27FC236}">
                        <a16:creationId xmlns:a16="http://schemas.microsoft.com/office/drawing/2014/main" id="{2B9442A3-6499-49D5-A083-35094571F3F4}"/>
                      </a:ext>
                    </a:extLst>
                  </p:cNvPr>
                  <p:cNvGrpSpPr/>
                  <p:nvPr/>
                </p:nvGrpSpPr>
                <p:grpSpPr>
                  <a:xfrm>
                    <a:off x="3378405" y="3346896"/>
                    <a:ext cx="3085281" cy="1441414"/>
                    <a:chOff x="3378405" y="3445216"/>
                    <a:chExt cx="3085281" cy="1267920"/>
                  </a:xfrm>
                </p:grpSpPr>
                <p:sp>
                  <p:nvSpPr>
                    <p:cNvPr id="25" name="任意多边形: 形状 24">
                      <a:extLst>
                        <a:ext uri="{FF2B5EF4-FFF2-40B4-BE49-F238E27FC236}">
                          <a16:creationId xmlns:a16="http://schemas.microsoft.com/office/drawing/2014/main" id="{EE3ACD4C-D22B-4433-9373-E902A1605651}"/>
                        </a:ext>
                      </a:extLst>
                    </p:cNvPr>
                    <p:cNvSpPr/>
                    <p:nvPr/>
                  </p:nvSpPr>
                  <p:spPr>
                    <a:xfrm>
                      <a:off x="3378405" y="3445216"/>
                      <a:ext cx="1441720" cy="345600"/>
                    </a:xfrm>
                    <a:custGeom>
                      <a:avLst/>
                      <a:gdLst>
                        <a:gd name="connsiteX0" fmla="*/ 0 w 1441720"/>
                        <a:gd name="connsiteY0" fmla="*/ 0 h 345600"/>
                        <a:gd name="connsiteX1" fmla="*/ 1441720 w 1441720"/>
                        <a:gd name="connsiteY1" fmla="*/ 0 h 345600"/>
                        <a:gd name="connsiteX2" fmla="*/ 1441720 w 1441720"/>
                        <a:gd name="connsiteY2" fmla="*/ 345600 h 345600"/>
                        <a:gd name="connsiteX3" fmla="*/ 0 w 1441720"/>
                        <a:gd name="connsiteY3" fmla="*/ 345600 h 345600"/>
                        <a:gd name="connsiteX4" fmla="*/ 0 w 1441720"/>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720" h="345600">
                          <a:moveTo>
                            <a:pt x="0" y="0"/>
                          </a:moveTo>
                          <a:lnTo>
                            <a:pt x="1441720" y="0"/>
                          </a:lnTo>
                          <a:lnTo>
                            <a:pt x="1441720" y="345600"/>
                          </a:lnTo>
                          <a:lnTo>
                            <a:pt x="0" y="3456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64008" tIns="36576" rIns="64008" bIns="36576" numCol="1" spcCol="1270" anchor="ctr" anchorCtr="0">
                      <a:noAutofit/>
                    </a:bodyPr>
                    <a:lstStyle/>
                    <a:p>
                      <a:pPr marL="0" lvl="0" indent="0" algn="ctr" defTabSz="400050">
                        <a:lnSpc>
                          <a:spcPct val="120000"/>
                        </a:lnSpc>
                        <a:spcBef>
                          <a:spcPct val="0"/>
                        </a:spcBef>
                        <a:spcAft>
                          <a:spcPct val="35000"/>
                        </a:spcAft>
                        <a:buNone/>
                      </a:pPr>
                      <a:r>
                        <a:rPr lang="zh-CN" altLang="en-US" sz="1400" b="1" kern="1200" dirty="0">
                          <a:latin typeface="+mn-ea"/>
                          <a:ea typeface="+mn-ea"/>
                        </a:rPr>
                        <a:t>智能传感器</a:t>
                      </a:r>
                    </a:p>
                  </p:txBody>
                </p:sp>
                <p:sp>
                  <p:nvSpPr>
                    <p:cNvPr id="26" name="任意多边形: 形状 25">
                      <a:extLst>
                        <a:ext uri="{FF2B5EF4-FFF2-40B4-BE49-F238E27FC236}">
                          <a16:creationId xmlns:a16="http://schemas.microsoft.com/office/drawing/2014/main" id="{F7F09856-46B3-4FE5-88DA-ECF890291ACF}"/>
                        </a:ext>
                      </a:extLst>
                    </p:cNvPr>
                    <p:cNvSpPr/>
                    <p:nvPr/>
                  </p:nvSpPr>
                  <p:spPr>
                    <a:xfrm>
                      <a:off x="3378405" y="3790816"/>
                      <a:ext cx="1441720" cy="922320"/>
                    </a:xfrm>
                    <a:custGeom>
                      <a:avLst/>
                      <a:gdLst>
                        <a:gd name="connsiteX0" fmla="*/ 0 w 1441720"/>
                        <a:gd name="connsiteY0" fmla="*/ 0 h 922320"/>
                        <a:gd name="connsiteX1" fmla="*/ 1441720 w 1441720"/>
                        <a:gd name="connsiteY1" fmla="*/ 0 h 922320"/>
                        <a:gd name="connsiteX2" fmla="*/ 1441720 w 1441720"/>
                        <a:gd name="connsiteY2" fmla="*/ 922320 h 922320"/>
                        <a:gd name="connsiteX3" fmla="*/ 0 w 1441720"/>
                        <a:gd name="connsiteY3" fmla="*/ 922320 h 922320"/>
                        <a:gd name="connsiteX4" fmla="*/ 0 w 1441720"/>
                        <a:gd name="connsiteY4" fmla="*/ 0 h 92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720" h="922320">
                          <a:moveTo>
                            <a:pt x="0" y="0"/>
                          </a:moveTo>
                          <a:lnTo>
                            <a:pt x="1441720" y="0"/>
                          </a:lnTo>
                          <a:lnTo>
                            <a:pt x="1441720" y="922320"/>
                          </a:lnTo>
                          <a:lnTo>
                            <a:pt x="0" y="922320"/>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8006" tIns="48006" rIns="64008" bIns="72009" numCol="1" spcCol="1270" anchor="t" anchorCtr="0">
                      <a:noAutofit/>
                    </a:bodyPr>
                    <a:lstStyle/>
                    <a:p>
                      <a:pPr marL="57150" lvl="1" indent="-57150" algn="l" defTabSz="400050">
                        <a:lnSpc>
                          <a:spcPct val="120000"/>
                        </a:lnSpc>
                        <a:spcBef>
                          <a:spcPct val="0"/>
                        </a:spcBef>
                        <a:spcAft>
                          <a:spcPct val="15000"/>
                        </a:spcAft>
                        <a:buChar char="•"/>
                      </a:pPr>
                      <a:r>
                        <a:rPr lang="zh-CN" altLang="en-US" sz="1200" kern="1200" dirty="0">
                          <a:latin typeface="+mn-ea"/>
                          <a:ea typeface="+mn-ea"/>
                        </a:rPr>
                        <a:t>振动传感器</a:t>
                      </a:r>
                    </a:p>
                    <a:p>
                      <a:pPr marL="57150" lvl="1" indent="-57150" algn="l" defTabSz="400050">
                        <a:lnSpc>
                          <a:spcPct val="120000"/>
                        </a:lnSpc>
                        <a:spcBef>
                          <a:spcPct val="0"/>
                        </a:spcBef>
                        <a:spcAft>
                          <a:spcPct val="15000"/>
                        </a:spcAft>
                        <a:buChar char="•"/>
                      </a:pPr>
                      <a:r>
                        <a:rPr lang="zh-CN" altLang="en-US" sz="1200" kern="1200" dirty="0">
                          <a:latin typeface="+mn-ea"/>
                          <a:ea typeface="+mn-ea"/>
                        </a:rPr>
                        <a:t>声音传感器</a:t>
                      </a:r>
                    </a:p>
                    <a:p>
                      <a:pPr marL="57150" lvl="1" indent="-57150" algn="l" defTabSz="400050">
                        <a:lnSpc>
                          <a:spcPct val="120000"/>
                        </a:lnSpc>
                        <a:spcBef>
                          <a:spcPct val="0"/>
                        </a:spcBef>
                        <a:spcAft>
                          <a:spcPct val="15000"/>
                        </a:spcAft>
                        <a:buChar char="•"/>
                      </a:pPr>
                      <a:r>
                        <a:rPr lang="zh-CN" altLang="en-US" sz="1200" kern="1200" dirty="0">
                          <a:latin typeface="+mn-ea"/>
                          <a:ea typeface="+mn-ea"/>
                        </a:rPr>
                        <a:t>图像传感器</a:t>
                      </a:r>
                    </a:p>
                    <a:p>
                      <a:pPr marL="57150" lvl="1" indent="-57150" algn="l" defTabSz="400050">
                        <a:lnSpc>
                          <a:spcPct val="120000"/>
                        </a:lnSpc>
                        <a:spcBef>
                          <a:spcPct val="0"/>
                        </a:spcBef>
                        <a:spcAft>
                          <a:spcPct val="15000"/>
                        </a:spcAft>
                        <a:buChar char="•"/>
                      </a:pPr>
                      <a:r>
                        <a:rPr lang="en-US" altLang="zh-CN" sz="1200" kern="1200" dirty="0">
                          <a:latin typeface="+mn-ea"/>
                          <a:ea typeface="+mn-ea"/>
                        </a:rPr>
                        <a:t>…</a:t>
                      </a:r>
                      <a:endParaRPr lang="zh-CN" sz="1200" kern="1200" dirty="0">
                        <a:latin typeface="+mn-ea"/>
                        <a:ea typeface="+mn-ea"/>
                      </a:endParaRPr>
                    </a:p>
                  </p:txBody>
                </p:sp>
                <p:sp>
                  <p:nvSpPr>
                    <p:cNvPr id="27" name="任意多边形: 形状 26">
                      <a:extLst>
                        <a:ext uri="{FF2B5EF4-FFF2-40B4-BE49-F238E27FC236}">
                          <a16:creationId xmlns:a16="http://schemas.microsoft.com/office/drawing/2014/main" id="{51C38CB2-DE8B-4D7A-BA23-16D853A2C330}"/>
                        </a:ext>
                      </a:extLst>
                    </p:cNvPr>
                    <p:cNvSpPr/>
                    <p:nvPr/>
                  </p:nvSpPr>
                  <p:spPr>
                    <a:xfrm>
                      <a:off x="5021966" y="3445216"/>
                      <a:ext cx="1441720" cy="345600"/>
                    </a:xfrm>
                    <a:custGeom>
                      <a:avLst/>
                      <a:gdLst>
                        <a:gd name="connsiteX0" fmla="*/ 0 w 1441720"/>
                        <a:gd name="connsiteY0" fmla="*/ 0 h 345600"/>
                        <a:gd name="connsiteX1" fmla="*/ 1441720 w 1441720"/>
                        <a:gd name="connsiteY1" fmla="*/ 0 h 345600"/>
                        <a:gd name="connsiteX2" fmla="*/ 1441720 w 1441720"/>
                        <a:gd name="connsiteY2" fmla="*/ 345600 h 345600"/>
                        <a:gd name="connsiteX3" fmla="*/ 0 w 1441720"/>
                        <a:gd name="connsiteY3" fmla="*/ 345600 h 345600"/>
                        <a:gd name="connsiteX4" fmla="*/ 0 w 1441720"/>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720" h="345600">
                          <a:moveTo>
                            <a:pt x="0" y="0"/>
                          </a:moveTo>
                          <a:lnTo>
                            <a:pt x="1441720" y="0"/>
                          </a:lnTo>
                          <a:lnTo>
                            <a:pt x="1441720" y="345600"/>
                          </a:lnTo>
                          <a:lnTo>
                            <a:pt x="0" y="345600"/>
                          </a:lnTo>
                          <a:lnTo>
                            <a:pt x="0" y="0"/>
                          </a:lnTo>
                          <a:close/>
                        </a:path>
                      </a:pathLst>
                    </a:custGeom>
                  </p:spPr>
                  <p:style>
                    <a:lnRef idx="2">
                      <a:schemeClr val="accent5">
                        <a:hueOff val="-7353344"/>
                        <a:satOff val="-10228"/>
                        <a:lumOff val="-3922"/>
                        <a:alphaOff val="0"/>
                      </a:schemeClr>
                    </a:lnRef>
                    <a:fillRef idx="1">
                      <a:schemeClr val="accent5">
                        <a:hueOff val="-7353344"/>
                        <a:satOff val="-10228"/>
                        <a:lumOff val="-3922"/>
                        <a:alphaOff val="0"/>
                      </a:schemeClr>
                    </a:fillRef>
                    <a:effectRef idx="1">
                      <a:schemeClr val="accent5">
                        <a:hueOff val="-7353344"/>
                        <a:satOff val="-10228"/>
                        <a:lumOff val="-3922"/>
                        <a:alphaOff val="0"/>
                      </a:schemeClr>
                    </a:effectRef>
                    <a:fontRef idx="minor">
                      <a:schemeClr val="lt1"/>
                    </a:fontRef>
                  </p:style>
                  <p:txBody>
                    <a:bodyPr spcFirstLastPara="0" vert="horz" wrap="square" lIns="64008" tIns="36576" rIns="64008" bIns="36576" numCol="1" spcCol="1270" anchor="ctr" anchorCtr="0">
                      <a:noAutofit/>
                    </a:bodyPr>
                    <a:lstStyle/>
                    <a:p>
                      <a:pPr marL="0" lvl="0" indent="0" algn="ctr" defTabSz="400050">
                        <a:lnSpc>
                          <a:spcPct val="120000"/>
                        </a:lnSpc>
                        <a:spcBef>
                          <a:spcPct val="0"/>
                        </a:spcBef>
                        <a:spcAft>
                          <a:spcPct val="35000"/>
                        </a:spcAft>
                        <a:buNone/>
                      </a:pPr>
                      <a:r>
                        <a:rPr lang="zh-CN" altLang="en-US" sz="1400" b="1" kern="1200" dirty="0">
                          <a:latin typeface="+mn-ea"/>
                          <a:ea typeface="+mn-ea"/>
                        </a:rPr>
                        <a:t>智能技术</a:t>
                      </a:r>
                    </a:p>
                  </p:txBody>
                </p:sp>
                <p:sp>
                  <p:nvSpPr>
                    <p:cNvPr id="28" name="任意多边形: 形状 27">
                      <a:extLst>
                        <a:ext uri="{FF2B5EF4-FFF2-40B4-BE49-F238E27FC236}">
                          <a16:creationId xmlns:a16="http://schemas.microsoft.com/office/drawing/2014/main" id="{171C434F-5B16-4AC8-8AF6-0F988B8F8BE7}"/>
                        </a:ext>
                      </a:extLst>
                    </p:cNvPr>
                    <p:cNvSpPr/>
                    <p:nvPr/>
                  </p:nvSpPr>
                  <p:spPr>
                    <a:xfrm>
                      <a:off x="5021966" y="3790816"/>
                      <a:ext cx="1441720" cy="922320"/>
                    </a:xfrm>
                    <a:custGeom>
                      <a:avLst/>
                      <a:gdLst>
                        <a:gd name="connsiteX0" fmla="*/ 0 w 1441720"/>
                        <a:gd name="connsiteY0" fmla="*/ 0 h 922320"/>
                        <a:gd name="connsiteX1" fmla="*/ 1441720 w 1441720"/>
                        <a:gd name="connsiteY1" fmla="*/ 0 h 922320"/>
                        <a:gd name="connsiteX2" fmla="*/ 1441720 w 1441720"/>
                        <a:gd name="connsiteY2" fmla="*/ 922320 h 922320"/>
                        <a:gd name="connsiteX3" fmla="*/ 0 w 1441720"/>
                        <a:gd name="connsiteY3" fmla="*/ 922320 h 922320"/>
                        <a:gd name="connsiteX4" fmla="*/ 0 w 1441720"/>
                        <a:gd name="connsiteY4" fmla="*/ 0 h 92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720" h="922320">
                          <a:moveTo>
                            <a:pt x="0" y="0"/>
                          </a:moveTo>
                          <a:lnTo>
                            <a:pt x="1441720" y="0"/>
                          </a:lnTo>
                          <a:lnTo>
                            <a:pt x="1441720" y="922320"/>
                          </a:lnTo>
                          <a:lnTo>
                            <a:pt x="0" y="922320"/>
                          </a:lnTo>
                          <a:lnTo>
                            <a:pt x="0" y="0"/>
                          </a:lnTo>
                          <a:close/>
                        </a:path>
                      </a:pathLst>
                    </a:custGeom>
                  </p:spPr>
                  <p:style>
                    <a:lnRef idx="2">
                      <a:schemeClr val="accent5">
                        <a:tint val="40000"/>
                        <a:alpha val="90000"/>
                        <a:hueOff val="-7391755"/>
                        <a:satOff val="-12816"/>
                        <a:lumOff val="-1289"/>
                        <a:alphaOff val="0"/>
                      </a:schemeClr>
                    </a:lnRef>
                    <a:fillRef idx="1">
                      <a:schemeClr val="accent5">
                        <a:tint val="40000"/>
                        <a:alpha val="90000"/>
                        <a:hueOff val="-7391755"/>
                        <a:satOff val="-12816"/>
                        <a:lumOff val="-1289"/>
                        <a:alphaOff val="0"/>
                      </a:schemeClr>
                    </a:fillRef>
                    <a:effectRef idx="0">
                      <a:schemeClr val="accent5">
                        <a:tint val="40000"/>
                        <a:alpha val="90000"/>
                        <a:hueOff val="-7391755"/>
                        <a:satOff val="-12816"/>
                        <a:lumOff val="-1289"/>
                        <a:alphaOff val="0"/>
                      </a:schemeClr>
                    </a:effectRef>
                    <a:fontRef idx="minor">
                      <a:schemeClr val="dk1">
                        <a:hueOff val="0"/>
                        <a:satOff val="0"/>
                        <a:lumOff val="0"/>
                        <a:alphaOff val="0"/>
                      </a:schemeClr>
                    </a:fontRef>
                  </p:style>
                  <p:txBody>
                    <a:bodyPr spcFirstLastPara="0" vert="horz" wrap="square" lIns="48006" tIns="48006" rIns="64008" bIns="72009" numCol="1" spcCol="1270" anchor="t" anchorCtr="0">
                      <a:noAutofit/>
                    </a:bodyPr>
                    <a:lstStyle/>
                    <a:p>
                      <a:pPr marL="57150" lvl="1" indent="-57150" algn="l" defTabSz="400050">
                        <a:lnSpc>
                          <a:spcPct val="120000"/>
                        </a:lnSpc>
                        <a:spcBef>
                          <a:spcPct val="0"/>
                        </a:spcBef>
                        <a:spcAft>
                          <a:spcPct val="15000"/>
                        </a:spcAft>
                        <a:buChar char="•"/>
                      </a:pPr>
                      <a:r>
                        <a:rPr lang="zh-CN" altLang="en-US" sz="1200" kern="1200" dirty="0">
                          <a:latin typeface="+mn-ea"/>
                          <a:ea typeface="+mn-ea"/>
                        </a:rPr>
                        <a:t>物联网</a:t>
                      </a:r>
                    </a:p>
                    <a:p>
                      <a:pPr marL="57150" lvl="1" indent="-57150" algn="l" defTabSz="400050">
                        <a:lnSpc>
                          <a:spcPct val="120000"/>
                        </a:lnSpc>
                        <a:spcBef>
                          <a:spcPct val="0"/>
                        </a:spcBef>
                        <a:spcAft>
                          <a:spcPct val="15000"/>
                        </a:spcAft>
                        <a:buChar char="•"/>
                      </a:pPr>
                      <a:r>
                        <a:rPr lang="zh-CN" altLang="en-US" sz="1200" kern="1200" dirty="0">
                          <a:latin typeface="+mn-ea"/>
                          <a:ea typeface="+mn-ea"/>
                        </a:rPr>
                        <a:t>边缘计算</a:t>
                      </a:r>
                    </a:p>
                    <a:p>
                      <a:pPr marL="57150" lvl="1" indent="-57150" algn="l" defTabSz="400050">
                        <a:lnSpc>
                          <a:spcPct val="120000"/>
                        </a:lnSpc>
                        <a:spcBef>
                          <a:spcPct val="0"/>
                        </a:spcBef>
                        <a:spcAft>
                          <a:spcPct val="15000"/>
                        </a:spcAft>
                        <a:buChar char="•"/>
                      </a:pPr>
                      <a:r>
                        <a:rPr lang="zh-CN" altLang="en-US" sz="1200" kern="1200" dirty="0">
                          <a:latin typeface="+mn-ea"/>
                          <a:ea typeface="+mn-ea"/>
                        </a:rPr>
                        <a:t>人工智能</a:t>
                      </a:r>
                    </a:p>
                    <a:p>
                      <a:pPr marL="57150" lvl="1" indent="-57150" algn="l" defTabSz="400050">
                        <a:lnSpc>
                          <a:spcPct val="120000"/>
                        </a:lnSpc>
                        <a:spcBef>
                          <a:spcPct val="0"/>
                        </a:spcBef>
                        <a:spcAft>
                          <a:spcPct val="15000"/>
                        </a:spcAft>
                        <a:buChar char="•"/>
                      </a:pPr>
                      <a:r>
                        <a:rPr lang="en-US" altLang="zh-CN" sz="1200" kern="1200" dirty="0">
                          <a:latin typeface="+mn-ea"/>
                          <a:ea typeface="+mn-ea"/>
                        </a:rPr>
                        <a:t>…</a:t>
                      </a:r>
                      <a:endParaRPr lang="zh-CN" sz="1200" kern="1200" dirty="0">
                        <a:latin typeface="+mn-ea"/>
                        <a:ea typeface="+mn-ea"/>
                      </a:endParaRPr>
                    </a:p>
                  </p:txBody>
                </p:sp>
              </p:grpSp>
              <p:pic>
                <p:nvPicPr>
                  <p:cNvPr id="23" name="图片 22">
                    <a:extLst>
                      <a:ext uri="{FF2B5EF4-FFF2-40B4-BE49-F238E27FC236}">
                        <a16:creationId xmlns:a16="http://schemas.microsoft.com/office/drawing/2014/main" id="{D45704F9-546C-4465-B73A-1D37767827F2}"/>
                      </a:ext>
                    </a:extLst>
                  </p:cNvPr>
                  <p:cNvPicPr>
                    <a:picLocks noChangeAspect="1"/>
                  </p:cNvPicPr>
                  <p:nvPr/>
                </p:nvPicPr>
                <p:blipFill>
                  <a:blip r:embed="rId4"/>
                  <a:stretch>
                    <a:fillRect/>
                  </a:stretch>
                </p:blipFill>
                <p:spPr>
                  <a:xfrm>
                    <a:off x="3461633" y="1714829"/>
                    <a:ext cx="2918826" cy="1533275"/>
                  </a:xfrm>
                  <a:prstGeom prst="rect">
                    <a:avLst/>
                  </a:prstGeom>
                </p:spPr>
              </p:pic>
            </p:grpSp>
            <p:grpSp>
              <p:nvGrpSpPr>
                <p:cNvPr id="42" name="组合 41">
                  <a:extLst>
                    <a:ext uri="{FF2B5EF4-FFF2-40B4-BE49-F238E27FC236}">
                      <a16:creationId xmlns:a16="http://schemas.microsoft.com/office/drawing/2014/main" id="{923831D1-1675-4E0B-AAB0-7107EE06DBD2}"/>
                    </a:ext>
                  </a:extLst>
                </p:cNvPr>
                <p:cNvGrpSpPr/>
                <p:nvPr/>
              </p:nvGrpSpPr>
              <p:grpSpPr>
                <a:xfrm>
                  <a:off x="3492816" y="4255445"/>
                  <a:ext cx="4364858" cy="2578862"/>
                  <a:chOff x="3492816" y="4255445"/>
                  <a:chExt cx="4364858" cy="2578862"/>
                </a:xfrm>
              </p:grpSpPr>
              <p:sp>
                <p:nvSpPr>
                  <p:cNvPr id="37" name="矩形: 圆角 36">
                    <a:extLst>
                      <a:ext uri="{FF2B5EF4-FFF2-40B4-BE49-F238E27FC236}">
                        <a16:creationId xmlns:a16="http://schemas.microsoft.com/office/drawing/2014/main" id="{27DE3722-1452-42D5-B2B3-BEC51122C817}"/>
                      </a:ext>
                    </a:extLst>
                  </p:cNvPr>
                  <p:cNvSpPr/>
                  <p:nvPr/>
                </p:nvSpPr>
                <p:spPr>
                  <a:xfrm>
                    <a:off x="3492816" y="4440152"/>
                    <a:ext cx="4364858" cy="2394155"/>
                  </a:xfrm>
                  <a:prstGeom prst="roundRect">
                    <a:avLst/>
                  </a:prstGeom>
                  <a:noFill/>
                  <a:ln w="158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854EE4F-5D5A-400F-8C33-AF75762A7E6D}"/>
                      </a:ext>
                    </a:extLst>
                  </p:cNvPr>
                  <p:cNvSpPr txBox="1"/>
                  <p:nvPr/>
                </p:nvSpPr>
                <p:spPr>
                  <a:xfrm>
                    <a:off x="4876808" y="4255445"/>
                    <a:ext cx="1593996" cy="338554"/>
                  </a:xfrm>
                  <a:prstGeom prst="rect">
                    <a:avLst/>
                  </a:prstGeom>
                  <a:solidFill>
                    <a:schemeClr val="bg1"/>
                  </a:solidFill>
                  <a:ln w="12700">
                    <a:solidFill>
                      <a:schemeClr val="accent1"/>
                    </a:solidFill>
                  </a:ln>
                </p:spPr>
                <p:txBody>
                  <a:bodyPr wrap="square" rtlCol="0">
                    <a:spAutoFit/>
                  </a:bodyPr>
                  <a:lstStyle/>
                  <a:p>
                    <a:pPr algn="ctr"/>
                    <a:r>
                      <a:rPr lang="zh-CN" altLang="en-US" sz="1600" b="1" dirty="0"/>
                      <a:t>运维人员巡视</a:t>
                    </a:r>
                  </a:p>
                </p:txBody>
              </p:sp>
              <p:pic>
                <p:nvPicPr>
                  <p:cNvPr id="36" name="图片 35">
                    <a:extLst>
                      <a:ext uri="{FF2B5EF4-FFF2-40B4-BE49-F238E27FC236}">
                        <a16:creationId xmlns:a16="http://schemas.microsoft.com/office/drawing/2014/main" id="{7CAAEC42-A1C4-44E8-94BE-70061722A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5678" y="4593999"/>
                    <a:ext cx="3096256" cy="2086462"/>
                  </a:xfrm>
                  <a:prstGeom prst="rect">
                    <a:avLst/>
                  </a:prstGeom>
                </p:spPr>
              </p:pic>
            </p:grpSp>
          </p:grpSp>
          <p:sp>
            <p:nvSpPr>
              <p:cNvPr id="12" name="文本框 11">
                <a:extLst>
                  <a:ext uri="{FF2B5EF4-FFF2-40B4-BE49-F238E27FC236}">
                    <a16:creationId xmlns:a16="http://schemas.microsoft.com/office/drawing/2014/main" id="{C757C084-5965-4566-87D2-B0D1C0EC6ADE}"/>
                  </a:ext>
                </a:extLst>
              </p:cNvPr>
              <p:cNvSpPr txBox="1"/>
              <p:nvPr/>
            </p:nvSpPr>
            <p:spPr>
              <a:xfrm flipH="1">
                <a:off x="3543811" y="1784543"/>
                <a:ext cx="349264" cy="1610600"/>
              </a:xfrm>
              <a:prstGeom prst="rect">
                <a:avLst/>
              </a:prstGeom>
              <a:noFill/>
            </p:spPr>
            <p:txBody>
              <a:bodyPr wrap="square" rtlCol="0">
                <a:spAutoFit/>
              </a:bodyPr>
              <a:lstStyle/>
              <a:p>
                <a:r>
                  <a:rPr lang="zh-CN" altLang="en-US" sz="1400" b="1" dirty="0">
                    <a:solidFill>
                      <a:schemeClr val="bg1"/>
                    </a:solidFill>
                  </a:rPr>
                  <a:t>全维度信息感知</a:t>
                </a:r>
              </a:p>
            </p:txBody>
          </p:sp>
        </p:grpSp>
        <p:sp>
          <p:nvSpPr>
            <p:cNvPr id="45" name="箭头: 上下 44">
              <a:extLst>
                <a:ext uri="{FF2B5EF4-FFF2-40B4-BE49-F238E27FC236}">
                  <a16:creationId xmlns:a16="http://schemas.microsoft.com/office/drawing/2014/main" id="{9DCC9384-D493-499F-90F5-115437C42EDA}"/>
                </a:ext>
              </a:extLst>
            </p:cNvPr>
            <p:cNvSpPr/>
            <p:nvPr/>
          </p:nvSpPr>
          <p:spPr>
            <a:xfrm>
              <a:off x="7477125" y="4101599"/>
              <a:ext cx="310069" cy="365750"/>
            </a:xfrm>
            <a:prstGeom prst="up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27B64CD5-8521-4146-A4DC-4BFA7DCBC471}"/>
                </a:ext>
              </a:extLst>
            </p:cNvPr>
            <p:cNvSpPr txBox="1"/>
            <p:nvPr/>
          </p:nvSpPr>
          <p:spPr>
            <a:xfrm>
              <a:off x="7787193" y="4149806"/>
              <a:ext cx="792392" cy="261610"/>
            </a:xfrm>
            <a:prstGeom prst="rect">
              <a:avLst/>
            </a:prstGeom>
            <a:solidFill>
              <a:schemeClr val="accent4"/>
            </a:solidFill>
            <a:ln w="12700">
              <a:noFill/>
            </a:ln>
          </p:spPr>
          <p:txBody>
            <a:bodyPr wrap="square" rtlCol="0">
              <a:spAutoFit/>
            </a:bodyPr>
            <a:lstStyle/>
            <a:p>
              <a:pPr algn="ctr"/>
              <a:r>
                <a:rPr lang="zh-CN" altLang="en-US" sz="1100" b="1" dirty="0"/>
                <a:t>协同巡检</a:t>
              </a:r>
            </a:p>
          </p:txBody>
        </p:sp>
      </p:grpSp>
      <p:pic>
        <p:nvPicPr>
          <p:cNvPr id="53" name="图片 52">
            <a:extLst>
              <a:ext uri="{FF2B5EF4-FFF2-40B4-BE49-F238E27FC236}">
                <a16:creationId xmlns:a16="http://schemas.microsoft.com/office/drawing/2014/main" id="{11C5B833-15D7-4D81-BD48-2FA9DFC3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6268" y="1725331"/>
            <a:ext cx="3028177" cy="4110750"/>
          </a:xfrm>
          <a:prstGeom prst="rect">
            <a:avLst/>
          </a:prstGeom>
        </p:spPr>
      </p:pic>
      <p:sp>
        <p:nvSpPr>
          <p:cNvPr id="49" name="文本框 48">
            <a:extLst>
              <a:ext uri="{FF2B5EF4-FFF2-40B4-BE49-F238E27FC236}">
                <a16:creationId xmlns:a16="http://schemas.microsoft.com/office/drawing/2014/main" id="{E48AE289-74CA-4DCA-9B40-C9711DF26A54}"/>
              </a:ext>
            </a:extLst>
          </p:cNvPr>
          <p:cNvSpPr txBox="1"/>
          <p:nvPr/>
        </p:nvSpPr>
        <p:spPr>
          <a:xfrm>
            <a:off x="10453534" y="1716067"/>
            <a:ext cx="1593996" cy="1156855"/>
          </a:xfrm>
          <a:prstGeom prst="rect">
            <a:avLst/>
          </a:prstGeom>
          <a:solidFill>
            <a:schemeClr val="bg1">
              <a:lumMod val="75000"/>
            </a:schemeClr>
          </a:solidFill>
          <a:ln w="12700">
            <a:solidFill>
              <a:schemeClr val="accent1"/>
            </a:solidFill>
          </a:ln>
        </p:spPr>
        <p:txBody>
          <a:bodyPr wrap="square" rtlCol="0">
            <a:spAutoFit/>
          </a:bodyPr>
          <a:lstStyle/>
          <a:p>
            <a:pPr marL="285750" indent="-285750" algn="ctr">
              <a:lnSpc>
                <a:spcPct val="150000"/>
              </a:lnSpc>
              <a:buFont typeface="Arial" panose="020B0604020202020204" pitchFamily="34" charset="0"/>
              <a:buChar char="•"/>
            </a:pPr>
            <a:r>
              <a:rPr lang="zh-CN" altLang="en-US" sz="1600" b="1" dirty="0">
                <a:solidFill>
                  <a:srgbClr val="FF0000"/>
                </a:solidFill>
                <a:latin typeface="+mn-ea"/>
              </a:rPr>
              <a:t>无人值守</a:t>
            </a:r>
            <a:endParaRPr lang="en-US" altLang="zh-CN" sz="1600" b="1" dirty="0">
              <a:solidFill>
                <a:srgbClr val="FF0000"/>
              </a:solidFill>
              <a:latin typeface="+mn-ea"/>
            </a:endParaRPr>
          </a:p>
          <a:p>
            <a:pPr marL="285750" indent="-285750" algn="ctr">
              <a:lnSpc>
                <a:spcPct val="150000"/>
              </a:lnSpc>
              <a:buFont typeface="Arial" panose="020B0604020202020204" pitchFamily="34" charset="0"/>
              <a:buChar char="•"/>
            </a:pPr>
            <a:r>
              <a:rPr lang="zh-CN" altLang="en-US" sz="1600" b="1" dirty="0">
                <a:solidFill>
                  <a:srgbClr val="FF0000"/>
                </a:solidFill>
                <a:latin typeface="+mn-ea"/>
              </a:rPr>
              <a:t>少人值守</a:t>
            </a:r>
            <a:endParaRPr lang="en-US" altLang="zh-CN" sz="1600" b="1" dirty="0">
              <a:solidFill>
                <a:srgbClr val="FF0000"/>
              </a:solidFill>
              <a:latin typeface="+mn-ea"/>
            </a:endParaRPr>
          </a:p>
          <a:p>
            <a:pPr marL="285750" indent="-285750" algn="ctr">
              <a:lnSpc>
                <a:spcPct val="150000"/>
              </a:lnSpc>
              <a:buFont typeface="Arial" panose="020B0604020202020204" pitchFamily="34" charset="0"/>
              <a:buChar char="•"/>
            </a:pPr>
            <a:r>
              <a:rPr lang="zh-CN" altLang="en-US" sz="1600" b="1" dirty="0">
                <a:solidFill>
                  <a:srgbClr val="FF0000"/>
                </a:solidFill>
                <a:latin typeface="+mn-ea"/>
              </a:rPr>
              <a:t>智慧运维</a:t>
            </a:r>
          </a:p>
        </p:txBody>
      </p:sp>
      <p:sp>
        <p:nvSpPr>
          <p:cNvPr id="54" name="箭头: 右 53">
            <a:extLst>
              <a:ext uri="{FF2B5EF4-FFF2-40B4-BE49-F238E27FC236}">
                <a16:creationId xmlns:a16="http://schemas.microsoft.com/office/drawing/2014/main" id="{ABE51ED7-290F-4CF2-8A84-DA5E7830333D}"/>
              </a:ext>
            </a:extLst>
          </p:cNvPr>
          <p:cNvSpPr/>
          <p:nvPr/>
        </p:nvSpPr>
        <p:spPr>
          <a:xfrm>
            <a:off x="8609892" y="3617245"/>
            <a:ext cx="360958" cy="326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0E2BDD63-E6DC-4470-92EC-95D285992F09}"/>
              </a:ext>
            </a:extLst>
          </p:cNvPr>
          <p:cNvSpPr txBox="1"/>
          <p:nvPr/>
        </p:nvSpPr>
        <p:spPr>
          <a:xfrm>
            <a:off x="9743358" y="1075217"/>
            <a:ext cx="1593996" cy="338554"/>
          </a:xfrm>
          <a:prstGeom prst="rect">
            <a:avLst/>
          </a:prstGeom>
          <a:solidFill>
            <a:schemeClr val="bg1"/>
          </a:solidFill>
          <a:ln w="12700">
            <a:solidFill>
              <a:schemeClr val="accent1"/>
            </a:solidFill>
          </a:ln>
        </p:spPr>
        <p:txBody>
          <a:bodyPr wrap="square" rtlCol="0">
            <a:spAutoFit/>
          </a:bodyPr>
          <a:lstStyle/>
          <a:p>
            <a:pPr algn="ctr"/>
            <a:r>
              <a:rPr lang="zh-CN" altLang="en-US" sz="1600" b="1" dirty="0"/>
              <a:t>目的</a:t>
            </a:r>
          </a:p>
        </p:txBody>
      </p:sp>
    </p:spTree>
    <p:extLst>
      <p:ext uri="{BB962C8B-B14F-4D97-AF65-F5344CB8AC3E}">
        <p14:creationId xmlns:p14="http://schemas.microsoft.com/office/powerpoint/2010/main" val="2610673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P spid="49" grpId="0" animBg="1"/>
      <p:bldP spid="54" grpId="0" animBg="1"/>
      <p:bldP spid="5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036D3-9CD1-4487-8DBA-908AE91D1309}"/>
              </a:ext>
            </a:extLst>
          </p:cNvPr>
          <p:cNvSpPr>
            <a:spLocks noGrp="1"/>
          </p:cNvSpPr>
          <p:nvPr>
            <p:ph type="title"/>
          </p:nvPr>
        </p:nvSpPr>
        <p:spPr/>
        <p:txBody>
          <a:bodyPr/>
          <a:lstStyle/>
          <a:p>
            <a:r>
              <a:rPr lang="zh-CN" altLang="zh-CN" dirty="0"/>
              <a:t>智慧风电信息</a:t>
            </a:r>
            <a:r>
              <a:rPr lang="zh-CN" altLang="en-US" dirty="0"/>
              <a:t>化</a:t>
            </a:r>
            <a:r>
              <a:rPr lang="zh-CN" altLang="zh-CN" dirty="0"/>
              <a:t>体系的关键技术</a:t>
            </a:r>
            <a:endParaRPr lang="zh-CN" altLang="en-US" dirty="0"/>
          </a:p>
        </p:txBody>
      </p:sp>
      <p:grpSp>
        <p:nvGrpSpPr>
          <p:cNvPr id="5" name="组合 4">
            <a:extLst>
              <a:ext uri="{FF2B5EF4-FFF2-40B4-BE49-F238E27FC236}">
                <a16:creationId xmlns:a16="http://schemas.microsoft.com/office/drawing/2014/main" id="{35ADA1E1-E4E2-4891-B2C6-D015DF6259AE}"/>
              </a:ext>
            </a:extLst>
          </p:cNvPr>
          <p:cNvGrpSpPr/>
          <p:nvPr/>
        </p:nvGrpSpPr>
        <p:grpSpPr>
          <a:xfrm>
            <a:off x="2096361" y="790876"/>
            <a:ext cx="7999277" cy="5886149"/>
            <a:chOff x="2096361" y="790876"/>
            <a:chExt cx="7999277" cy="5886149"/>
          </a:xfrm>
        </p:grpSpPr>
        <p:sp>
          <p:nvSpPr>
            <p:cNvPr id="6" name="椭圆 5">
              <a:extLst>
                <a:ext uri="{FF2B5EF4-FFF2-40B4-BE49-F238E27FC236}">
                  <a16:creationId xmlns:a16="http://schemas.microsoft.com/office/drawing/2014/main" id="{685D4DFB-6573-4274-91A2-026A279406CB}"/>
                </a:ext>
              </a:extLst>
            </p:cNvPr>
            <p:cNvSpPr/>
            <p:nvPr/>
          </p:nvSpPr>
          <p:spPr>
            <a:xfrm>
              <a:off x="5136086" y="2289489"/>
              <a:ext cx="1919826" cy="1920062"/>
            </a:xfrm>
            <a:prstGeom prst="ellipse">
              <a:avLst/>
            </a:pr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7" name="任意多边形: 形状 6">
              <a:extLst>
                <a:ext uri="{FF2B5EF4-FFF2-40B4-BE49-F238E27FC236}">
                  <a16:creationId xmlns:a16="http://schemas.microsoft.com/office/drawing/2014/main" id="{5B0302FF-C2F8-46D5-9715-2B6926F6B881}"/>
                </a:ext>
              </a:extLst>
            </p:cNvPr>
            <p:cNvSpPr/>
            <p:nvPr/>
          </p:nvSpPr>
          <p:spPr>
            <a:xfrm>
              <a:off x="4996099" y="790876"/>
              <a:ext cx="2199801" cy="1177230"/>
            </a:xfrm>
            <a:custGeom>
              <a:avLst/>
              <a:gdLst>
                <a:gd name="connsiteX0" fmla="*/ 0 w 2199801"/>
                <a:gd name="connsiteY0" fmla="*/ 0 h 1177230"/>
                <a:gd name="connsiteX1" fmla="*/ 2199801 w 2199801"/>
                <a:gd name="connsiteY1" fmla="*/ 0 h 1177230"/>
                <a:gd name="connsiteX2" fmla="*/ 2199801 w 2199801"/>
                <a:gd name="connsiteY2" fmla="*/ 1177230 h 1177230"/>
                <a:gd name="connsiteX3" fmla="*/ 0 w 2199801"/>
                <a:gd name="connsiteY3" fmla="*/ 1177230 h 1177230"/>
                <a:gd name="connsiteX4" fmla="*/ 0 w 2199801"/>
                <a:gd name="connsiteY4" fmla="*/ 0 h 117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801" h="1177230">
                  <a:moveTo>
                    <a:pt x="0" y="0"/>
                  </a:moveTo>
                  <a:lnTo>
                    <a:pt x="2199801" y="0"/>
                  </a:lnTo>
                  <a:lnTo>
                    <a:pt x="2199801" y="1177230"/>
                  </a:lnTo>
                  <a:lnTo>
                    <a:pt x="0" y="1177230"/>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1">
              <a:noAutofit/>
            </a:bodyPr>
            <a:lstStyle/>
            <a:p>
              <a:pPr marL="0" lvl="0" indent="0" algn="l" defTabSz="711200">
                <a:lnSpc>
                  <a:spcPct val="120000"/>
                </a:lnSpc>
                <a:spcBef>
                  <a:spcPct val="0"/>
                </a:spcBef>
                <a:spcAft>
                  <a:spcPct val="35000"/>
                </a:spcAft>
                <a:buNone/>
              </a:pPr>
              <a:r>
                <a:rPr lang="zh-CN" altLang="en-US" sz="1600" b="1" i="0" kern="1200" baseline="0" dirty="0">
                  <a:solidFill>
                    <a:schemeClr val="bg1"/>
                  </a:solidFill>
                  <a:latin typeface="+mn-ea"/>
                  <a:ea typeface="+mn-ea"/>
                </a:rPr>
                <a:t>智能传感器技术</a:t>
              </a:r>
              <a:endParaRPr lang="zh-CN" altLang="en-US" sz="16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全方位实时感知、监测和收集信息，实时传输到控制中心</a:t>
              </a:r>
              <a:endParaRPr lang="zh-CN" altLang="en-US" sz="12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智慧风电的硬件保证</a:t>
              </a:r>
              <a:endParaRPr lang="zh-CN" altLang="en-US" sz="1200" kern="1200" dirty="0">
                <a:solidFill>
                  <a:schemeClr val="bg1"/>
                </a:solidFill>
                <a:latin typeface="+mn-ea"/>
                <a:ea typeface="+mn-ea"/>
              </a:endParaRPr>
            </a:p>
          </p:txBody>
        </p:sp>
        <p:sp>
          <p:nvSpPr>
            <p:cNvPr id="8" name="椭圆 7">
              <a:extLst>
                <a:ext uri="{FF2B5EF4-FFF2-40B4-BE49-F238E27FC236}">
                  <a16:creationId xmlns:a16="http://schemas.microsoft.com/office/drawing/2014/main" id="{8F3AAFB9-474F-49B5-BEE6-DF14988F71A9}"/>
                </a:ext>
              </a:extLst>
            </p:cNvPr>
            <p:cNvSpPr/>
            <p:nvPr/>
          </p:nvSpPr>
          <p:spPr>
            <a:xfrm>
              <a:off x="5699235" y="2560252"/>
              <a:ext cx="1919826" cy="1920062"/>
            </a:xfrm>
            <a:prstGeom prst="ellipse">
              <a:avLst/>
            </a:prstGeom>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9" name="任意多边形: 形状 8">
              <a:extLst>
                <a:ext uri="{FF2B5EF4-FFF2-40B4-BE49-F238E27FC236}">
                  <a16:creationId xmlns:a16="http://schemas.microsoft.com/office/drawing/2014/main" id="{5AC392AE-BAF0-4B73-9BB0-CF12A2B86F2C}"/>
                </a:ext>
              </a:extLst>
            </p:cNvPr>
            <p:cNvSpPr/>
            <p:nvPr/>
          </p:nvSpPr>
          <p:spPr>
            <a:xfrm>
              <a:off x="7855841" y="1909244"/>
              <a:ext cx="2079812" cy="1294953"/>
            </a:xfrm>
            <a:custGeom>
              <a:avLst/>
              <a:gdLst>
                <a:gd name="connsiteX0" fmla="*/ 0 w 2079812"/>
                <a:gd name="connsiteY0" fmla="*/ 0 h 1294953"/>
                <a:gd name="connsiteX1" fmla="*/ 2079812 w 2079812"/>
                <a:gd name="connsiteY1" fmla="*/ 0 h 1294953"/>
                <a:gd name="connsiteX2" fmla="*/ 2079812 w 2079812"/>
                <a:gd name="connsiteY2" fmla="*/ 1294953 h 1294953"/>
                <a:gd name="connsiteX3" fmla="*/ 0 w 2079812"/>
                <a:gd name="connsiteY3" fmla="*/ 1294953 h 1294953"/>
                <a:gd name="connsiteX4" fmla="*/ 0 w 2079812"/>
                <a:gd name="connsiteY4" fmla="*/ 0 h 129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2" h="1294953">
                  <a:moveTo>
                    <a:pt x="0" y="0"/>
                  </a:moveTo>
                  <a:lnTo>
                    <a:pt x="2079812" y="0"/>
                  </a:lnTo>
                  <a:lnTo>
                    <a:pt x="2079812" y="1294953"/>
                  </a:lnTo>
                  <a:lnTo>
                    <a:pt x="0" y="1294953"/>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1">
              <a:noAutofit/>
            </a:bodyPr>
            <a:lstStyle/>
            <a:p>
              <a:pPr marL="0" lvl="0" indent="0" algn="l" defTabSz="711200">
                <a:lnSpc>
                  <a:spcPct val="120000"/>
                </a:lnSpc>
                <a:spcBef>
                  <a:spcPct val="0"/>
                </a:spcBef>
                <a:spcAft>
                  <a:spcPct val="35000"/>
                </a:spcAft>
                <a:buNone/>
              </a:pPr>
              <a:r>
                <a:rPr lang="zh-CN" altLang="en-US" sz="1600" b="1" i="0" kern="1200" baseline="0">
                  <a:solidFill>
                    <a:schemeClr val="bg1"/>
                  </a:solidFill>
                  <a:latin typeface="+mn-ea"/>
                  <a:ea typeface="+mn-ea"/>
                </a:rPr>
                <a:t>数据采集技术</a:t>
              </a:r>
              <a:endParaRPr lang="zh-CN" altLang="en-US" sz="16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数据主动采集</a:t>
              </a:r>
              <a:endParaRPr lang="zh-CN" altLang="en-US" sz="12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通信规约破解</a:t>
              </a:r>
              <a:endParaRPr lang="zh-CN" altLang="en-US" sz="12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数据标准输出</a:t>
              </a:r>
              <a:endParaRPr lang="zh-CN" altLang="en-US" sz="12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风机状态精准识别</a:t>
              </a:r>
              <a:endParaRPr lang="zh-CN" altLang="en-US" sz="1200" kern="1200" dirty="0">
                <a:solidFill>
                  <a:schemeClr val="bg1"/>
                </a:solidFill>
                <a:latin typeface="+mn-ea"/>
                <a:ea typeface="+mn-ea"/>
              </a:endParaRPr>
            </a:p>
          </p:txBody>
        </p:sp>
        <p:sp>
          <p:nvSpPr>
            <p:cNvPr id="10" name="椭圆 9">
              <a:extLst>
                <a:ext uri="{FF2B5EF4-FFF2-40B4-BE49-F238E27FC236}">
                  <a16:creationId xmlns:a16="http://schemas.microsoft.com/office/drawing/2014/main" id="{3A560795-8BA5-4DDC-947F-3A24B54E004A}"/>
                </a:ext>
              </a:extLst>
            </p:cNvPr>
            <p:cNvSpPr/>
            <p:nvPr/>
          </p:nvSpPr>
          <p:spPr>
            <a:xfrm>
              <a:off x="5837623" y="3169469"/>
              <a:ext cx="1919826" cy="1920062"/>
            </a:xfrm>
            <a:prstGeom prst="ellipse">
              <a:avLst/>
            </a:prstGeom>
          </p:spPr>
          <p:style>
            <a:lnRef idx="2">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sp>
        <p:sp>
          <p:nvSpPr>
            <p:cNvPr id="11" name="任意多边形: 形状 10">
              <a:extLst>
                <a:ext uri="{FF2B5EF4-FFF2-40B4-BE49-F238E27FC236}">
                  <a16:creationId xmlns:a16="http://schemas.microsoft.com/office/drawing/2014/main" id="{7A8F1712-B331-46BA-8E02-DBBFCD0D1E1A}"/>
                </a:ext>
              </a:extLst>
            </p:cNvPr>
            <p:cNvSpPr/>
            <p:nvPr/>
          </p:nvSpPr>
          <p:spPr>
            <a:xfrm>
              <a:off x="8055823" y="3557366"/>
              <a:ext cx="2039815" cy="1383245"/>
            </a:xfrm>
            <a:custGeom>
              <a:avLst/>
              <a:gdLst>
                <a:gd name="connsiteX0" fmla="*/ 0 w 2039815"/>
                <a:gd name="connsiteY0" fmla="*/ 0 h 1383245"/>
                <a:gd name="connsiteX1" fmla="*/ 2039815 w 2039815"/>
                <a:gd name="connsiteY1" fmla="*/ 0 h 1383245"/>
                <a:gd name="connsiteX2" fmla="*/ 2039815 w 2039815"/>
                <a:gd name="connsiteY2" fmla="*/ 1383245 h 1383245"/>
                <a:gd name="connsiteX3" fmla="*/ 0 w 2039815"/>
                <a:gd name="connsiteY3" fmla="*/ 1383245 h 1383245"/>
                <a:gd name="connsiteX4" fmla="*/ 0 w 2039815"/>
                <a:gd name="connsiteY4" fmla="*/ 0 h 1383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815" h="1383245">
                  <a:moveTo>
                    <a:pt x="0" y="0"/>
                  </a:moveTo>
                  <a:lnTo>
                    <a:pt x="2039815" y="0"/>
                  </a:lnTo>
                  <a:lnTo>
                    <a:pt x="2039815" y="1383245"/>
                  </a:lnTo>
                  <a:lnTo>
                    <a:pt x="0" y="138324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1">
              <a:noAutofit/>
            </a:bodyPr>
            <a:lstStyle/>
            <a:p>
              <a:pPr marL="0" lvl="0" indent="0" algn="l" defTabSz="711200">
                <a:lnSpc>
                  <a:spcPct val="120000"/>
                </a:lnSpc>
                <a:spcBef>
                  <a:spcPct val="0"/>
                </a:spcBef>
                <a:spcAft>
                  <a:spcPct val="35000"/>
                </a:spcAft>
                <a:buNone/>
              </a:pPr>
              <a:r>
                <a:rPr lang="zh-CN" altLang="en-US" sz="1600" b="1" i="0" kern="1200" baseline="0">
                  <a:solidFill>
                    <a:schemeClr val="bg1"/>
                  </a:solidFill>
                  <a:latin typeface="+mn-ea"/>
                  <a:ea typeface="+mn-ea"/>
                </a:rPr>
                <a:t>异构资源的弹性配置技术</a:t>
              </a:r>
              <a:endParaRPr lang="zh-CN" altLang="en-US" sz="16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dirty="0">
                  <a:solidFill>
                    <a:schemeClr val="bg1"/>
                  </a:solidFill>
                  <a:latin typeface="+mn-ea"/>
                  <a:ea typeface="+mn-ea"/>
                </a:rPr>
                <a:t>计算边界的弹性划分</a:t>
              </a: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计算方法的弹性配置</a:t>
              </a:r>
              <a:endParaRPr lang="zh-CN" altLang="en-US" sz="12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计算力的弹性配置</a:t>
              </a:r>
              <a:endParaRPr lang="zh-CN" altLang="en-US" sz="1200" kern="1200" dirty="0">
                <a:solidFill>
                  <a:schemeClr val="bg1"/>
                </a:solidFill>
                <a:latin typeface="+mn-ea"/>
                <a:ea typeface="+mn-ea"/>
              </a:endParaRPr>
            </a:p>
          </p:txBody>
        </p:sp>
        <p:sp>
          <p:nvSpPr>
            <p:cNvPr id="12" name="椭圆 11">
              <a:extLst>
                <a:ext uri="{FF2B5EF4-FFF2-40B4-BE49-F238E27FC236}">
                  <a16:creationId xmlns:a16="http://schemas.microsoft.com/office/drawing/2014/main" id="{ADA0708B-FDE4-49EC-AEC2-B2BA78279762}"/>
                </a:ext>
              </a:extLst>
            </p:cNvPr>
            <p:cNvSpPr/>
            <p:nvPr/>
          </p:nvSpPr>
          <p:spPr>
            <a:xfrm>
              <a:off x="5448058" y="3658019"/>
              <a:ext cx="1919826" cy="1920062"/>
            </a:xfrm>
            <a:prstGeom prst="ellipse">
              <a:avLst/>
            </a:prstGeom>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13" name="任意多边形: 形状 12">
              <a:extLst>
                <a:ext uri="{FF2B5EF4-FFF2-40B4-BE49-F238E27FC236}">
                  <a16:creationId xmlns:a16="http://schemas.microsoft.com/office/drawing/2014/main" id="{2F4749A6-82ED-4903-9A99-F3C782FB8D9B}"/>
                </a:ext>
              </a:extLst>
            </p:cNvPr>
            <p:cNvSpPr/>
            <p:nvPr/>
          </p:nvSpPr>
          <p:spPr>
            <a:xfrm>
              <a:off x="7175902" y="5411503"/>
              <a:ext cx="2199801" cy="1265522"/>
            </a:xfrm>
            <a:custGeom>
              <a:avLst/>
              <a:gdLst>
                <a:gd name="connsiteX0" fmla="*/ 0 w 2199801"/>
                <a:gd name="connsiteY0" fmla="*/ 0 h 1265522"/>
                <a:gd name="connsiteX1" fmla="*/ 2199801 w 2199801"/>
                <a:gd name="connsiteY1" fmla="*/ 0 h 1265522"/>
                <a:gd name="connsiteX2" fmla="*/ 2199801 w 2199801"/>
                <a:gd name="connsiteY2" fmla="*/ 1265522 h 1265522"/>
                <a:gd name="connsiteX3" fmla="*/ 0 w 2199801"/>
                <a:gd name="connsiteY3" fmla="*/ 1265522 h 1265522"/>
                <a:gd name="connsiteX4" fmla="*/ 0 w 2199801"/>
                <a:gd name="connsiteY4" fmla="*/ 0 h 1265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801" h="1265522">
                  <a:moveTo>
                    <a:pt x="0" y="0"/>
                  </a:moveTo>
                  <a:lnTo>
                    <a:pt x="2199801" y="0"/>
                  </a:lnTo>
                  <a:lnTo>
                    <a:pt x="2199801" y="1265522"/>
                  </a:lnTo>
                  <a:lnTo>
                    <a:pt x="0" y="1265522"/>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1">
              <a:noAutofit/>
            </a:bodyPr>
            <a:lstStyle/>
            <a:p>
              <a:pPr marL="0" lvl="0" indent="0" algn="l" defTabSz="711200">
                <a:lnSpc>
                  <a:spcPct val="120000"/>
                </a:lnSpc>
                <a:spcBef>
                  <a:spcPct val="0"/>
                </a:spcBef>
                <a:spcAft>
                  <a:spcPct val="35000"/>
                </a:spcAft>
                <a:buNone/>
              </a:pPr>
              <a:r>
                <a:rPr lang="zh-CN" altLang="en-US" sz="1600" b="1" i="0" kern="1200" baseline="0">
                  <a:solidFill>
                    <a:schemeClr val="bg1"/>
                  </a:solidFill>
                  <a:latin typeface="+mn-ea"/>
                  <a:ea typeface="+mn-ea"/>
                </a:rPr>
                <a:t>多源异构数据融合技术</a:t>
              </a:r>
              <a:endParaRPr lang="zh-CN" altLang="en-US" sz="16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像素级、特征级和决策级融合策略</a:t>
              </a:r>
            </a:p>
          </p:txBody>
        </p:sp>
        <p:sp>
          <p:nvSpPr>
            <p:cNvPr id="14" name="椭圆 13">
              <a:extLst>
                <a:ext uri="{FF2B5EF4-FFF2-40B4-BE49-F238E27FC236}">
                  <a16:creationId xmlns:a16="http://schemas.microsoft.com/office/drawing/2014/main" id="{274AD821-A26C-454E-9002-6423E83CACB2}"/>
                </a:ext>
              </a:extLst>
            </p:cNvPr>
            <p:cNvSpPr/>
            <p:nvPr/>
          </p:nvSpPr>
          <p:spPr>
            <a:xfrm>
              <a:off x="4824114" y="3658019"/>
              <a:ext cx="1919826" cy="1920062"/>
            </a:xfrm>
            <a:prstGeom prst="ellipse">
              <a:avLst/>
            </a:prstGeom>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sp>
        <p:sp>
          <p:nvSpPr>
            <p:cNvPr id="15" name="任意多边形: 形状 14">
              <a:extLst>
                <a:ext uri="{FF2B5EF4-FFF2-40B4-BE49-F238E27FC236}">
                  <a16:creationId xmlns:a16="http://schemas.microsoft.com/office/drawing/2014/main" id="{2515046E-E20F-4FA4-B731-643B65C1A815}"/>
                </a:ext>
              </a:extLst>
            </p:cNvPr>
            <p:cNvSpPr/>
            <p:nvPr/>
          </p:nvSpPr>
          <p:spPr>
            <a:xfrm>
              <a:off x="2816296" y="5411503"/>
              <a:ext cx="2199801" cy="1265522"/>
            </a:xfrm>
            <a:custGeom>
              <a:avLst/>
              <a:gdLst>
                <a:gd name="connsiteX0" fmla="*/ 0 w 2199801"/>
                <a:gd name="connsiteY0" fmla="*/ 0 h 1265522"/>
                <a:gd name="connsiteX1" fmla="*/ 2199801 w 2199801"/>
                <a:gd name="connsiteY1" fmla="*/ 0 h 1265522"/>
                <a:gd name="connsiteX2" fmla="*/ 2199801 w 2199801"/>
                <a:gd name="connsiteY2" fmla="*/ 1265522 h 1265522"/>
                <a:gd name="connsiteX3" fmla="*/ 0 w 2199801"/>
                <a:gd name="connsiteY3" fmla="*/ 1265522 h 1265522"/>
                <a:gd name="connsiteX4" fmla="*/ 0 w 2199801"/>
                <a:gd name="connsiteY4" fmla="*/ 0 h 1265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801" h="1265522">
                  <a:moveTo>
                    <a:pt x="0" y="0"/>
                  </a:moveTo>
                  <a:lnTo>
                    <a:pt x="2199801" y="0"/>
                  </a:lnTo>
                  <a:lnTo>
                    <a:pt x="2199801" y="1265522"/>
                  </a:lnTo>
                  <a:lnTo>
                    <a:pt x="0" y="1265522"/>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1">
              <a:noAutofit/>
            </a:bodyPr>
            <a:lstStyle/>
            <a:p>
              <a:pPr marL="0" lvl="0" indent="0" algn="l" defTabSz="711200">
                <a:lnSpc>
                  <a:spcPct val="120000"/>
                </a:lnSpc>
                <a:spcBef>
                  <a:spcPct val="0"/>
                </a:spcBef>
                <a:spcAft>
                  <a:spcPct val="35000"/>
                </a:spcAft>
                <a:buNone/>
              </a:pPr>
              <a:r>
                <a:rPr lang="zh-CN" altLang="en-US" sz="1600" b="1" i="0" kern="1200" baseline="0">
                  <a:solidFill>
                    <a:schemeClr val="bg1"/>
                  </a:solidFill>
                  <a:latin typeface="+mn-ea"/>
                  <a:ea typeface="+mn-ea"/>
                </a:rPr>
                <a:t>智能诊断预警技术</a:t>
              </a:r>
              <a:endParaRPr lang="zh-CN" altLang="en-US" sz="16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利用</a:t>
              </a:r>
              <a:r>
                <a:rPr lang="en-US" altLang="zh-CN" sz="1200" kern="1200">
                  <a:solidFill>
                    <a:schemeClr val="bg1"/>
                  </a:solidFill>
                  <a:latin typeface="+mn-ea"/>
                  <a:ea typeface="+mn-ea"/>
                </a:rPr>
                <a:t>ML</a:t>
              </a:r>
              <a:r>
                <a:rPr lang="zh-CN" altLang="en-US" sz="1200" kern="1200">
                  <a:solidFill>
                    <a:schemeClr val="bg1"/>
                  </a:solidFill>
                  <a:latin typeface="+mn-ea"/>
                  <a:ea typeface="+mn-ea"/>
                </a:rPr>
                <a:t>、统计学、专家经验</a:t>
              </a:r>
              <a:r>
                <a:rPr lang="zh-CN" altLang="zh-CN" sz="1200" kern="1200">
                  <a:solidFill>
                    <a:schemeClr val="bg1"/>
                  </a:solidFill>
                  <a:latin typeface="+mn-ea"/>
                  <a:ea typeface="+mn-ea"/>
                </a:rPr>
                <a:t>等技术</a:t>
              </a:r>
              <a:r>
                <a:rPr lang="zh-CN" altLang="en-US" sz="1200" kern="1200">
                  <a:solidFill>
                    <a:schemeClr val="bg1"/>
                  </a:solidFill>
                  <a:latin typeface="+mn-ea"/>
                  <a:ea typeface="+mn-ea"/>
                </a:rPr>
                <a:t>，</a:t>
              </a:r>
              <a:r>
                <a:rPr lang="zh-CN" altLang="zh-CN" sz="1200" kern="1200">
                  <a:solidFill>
                    <a:schemeClr val="bg1"/>
                  </a:solidFill>
                  <a:latin typeface="+mn-ea"/>
                  <a:ea typeface="+mn-ea"/>
                </a:rPr>
                <a:t>及时</a:t>
              </a:r>
              <a:r>
                <a:rPr lang="zh-CN" altLang="en-US" sz="1200" kern="1200">
                  <a:solidFill>
                    <a:schemeClr val="bg1"/>
                  </a:solidFill>
                  <a:latin typeface="+mn-ea"/>
                  <a:ea typeface="+mn-ea"/>
                </a:rPr>
                <a:t>掌握风机</a:t>
              </a:r>
              <a:r>
                <a:rPr lang="zh-CN" altLang="zh-CN" sz="1200" kern="1200">
                  <a:solidFill>
                    <a:schemeClr val="bg1"/>
                  </a:solidFill>
                  <a:latin typeface="+mn-ea"/>
                  <a:ea typeface="+mn-ea"/>
                </a:rPr>
                <a:t>运行状态，及早发现潜在故障</a:t>
              </a:r>
              <a:endParaRPr lang="zh-CN" altLang="en-US" sz="1200" kern="1200" dirty="0">
                <a:solidFill>
                  <a:schemeClr val="bg1"/>
                </a:solidFill>
                <a:latin typeface="+mn-ea"/>
                <a:ea typeface="+mn-ea"/>
              </a:endParaRPr>
            </a:p>
          </p:txBody>
        </p:sp>
        <p:sp>
          <p:nvSpPr>
            <p:cNvPr id="16" name="椭圆 15">
              <a:extLst>
                <a:ext uri="{FF2B5EF4-FFF2-40B4-BE49-F238E27FC236}">
                  <a16:creationId xmlns:a16="http://schemas.microsoft.com/office/drawing/2014/main" id="{3F8FC173-4465-4EB3-8FCA-2CB0B783B25C}"/>
                </a:ext>
              </a:extLst>
            </p:cNvPr>
            <p:cNvSpPr/>
            <p:nvPr/>
          </p:nvSpPr>
          <p:spPr>
            <a:xfrm>
              <a:off x="4434549" y="3169469"/>
              <a:ext cx="1919826" cy="1920062"/>
            </a:xfrm>
            <a:prstGeom prst="ellipse">
              <a:avLst/>
            </a:pr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7" name="任意多边形: 形状 16">
              <a:extLst>
                <a:ext uri="{FF2B5EF4-FFF2-40B4-BE49-F238E27FC236}">
                  <a16:creationId xmlns:a16="http://schemas.microsoft.com/office/drawing/2014/main" id="{4C896B24-F0B8-4EAA-AE3C-49D3C1703756}"/>
                </a:ext>
              </a:extLst>
            </p:cNvPr>
            <p:cNvSpPr/>
            <p:nvPr/>
          </p:nvSpPr>
          <p:spPr>
            <a:xfrm>
              <a:off x="2096361" y="3557366"/>
              <a:ext cx="2039815" cy="1383245"/>
            </a:xfrm>
            <a:custGeom>
              <a:avLst/>
              <a:gdLst>
                <a:gd name="connsiteX0" fmla="*/ 0 w 2039815"/>
                <a:gd name="connsiteY0" fmla="*/ 0 h 1383245"/>
                <a:gd name="connsiteX1" fmla="*/ 2039815 w 2039815"/>
                <a:gd name="connsiteY1" fmla="*/ 0 h 1383245"/>
                <a:gd name="connsiteX2" fmla="*/ 2039815 w 2039815"/>
                <a:gd name="connsiteY2" fmla="*/ 1383245 h 1383245"/>
                <a:gd name="connsiteX3" fmla="*/ 0 w 2039815"/>
                <a:gd name="connsiteY3" fmla="*/ 1383245 h 1383245"/>
                <a:gd name="connsiteX4" fmla="*/ 0 w 2039815"/>
                <a:gd name="connsiteY4" fmla="*/ 0 h 1383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815" h="1383245">
                  <a:moveTo>
                    <a:pt x="0" y="0"/>
                  </a:moveTo>
                  <a:lnTo>
                    <a:pt x="2039815" y="0"/>
                  </a:lnTo>
                  <a:lnTo>
                    <a:pt x="2039815" y="1383245"/>
                  </a:lnTo>
                  <a:lnTo>
                    <a:pt x="0" y="138324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1">
              <a:noAutofit/>
            </a:bodyPr>
            <a:lstStyle/>
            <a:p>
              <a:pPr marL="0" lvl="0" indent="0" algn="l" defTabSz="711200">
                <a:lnSpc>
                  <a:spcPct val="120000"/>
                </a:lnSpc>
                <a:spcBef>
                  <a:spcPct val="0"/>
                </a:spcBef>
                <a:spcAft>
                  <a:spcPct val="35000"/>
                </a:spcAft>
                <a:buNone/>
              </a:pPr>
              <a:r>
                <a:rPr lang="zh-CN" altLang="en-US" sz="1600" b="1" i="0" kern="1200" baseline="0" dirty="0">
                  <a:solidFill>
                    <a:schemeClr val="bg1"/>
                  </a:solidFill>
                  <a:latin typeface="+mn-ea"/>
                  <a:ea typeface="+mn-ea"/>
                </a:rPr>
                <a:t>风场数字化技术</a:t>
              </a:r>
              <a:endParaRPr lang="zh-CN" altLang="en-US" sz="16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a:solidFill>
                    <a:schemeClr val="bg1"/>
                  </a:solidFill>
                  <a:latin typeface="+mn-ea"/>
                  <a:ea typeface="+mn-ea"/>
                </a:rPr>
                <a:t>数字孪生技术</a:t>
              </a:r>
              <a:endParaRPr lang="zh-CN" altLang="en-US" sz="12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en-US" altLang="zh-CN" sz="1200" kern="1200">
                  <a:solidFill>
                    <a:schemeClr val="bg1"/>
                  </a:solidFill>
                  <a:latin typeface="+mn-ea"/>
                  <a:ea typeface="+mn-ea"/>
                </a:rPr>
                <a:t>5G</a:t>
              </a:r>
              <a:r>
                <a:rPr lang="zh-CN" altLang="en-US" sz="1200" kern="1200">
                  <a:solidFill>
                    <a:schemeClr val="bg1"/>
                  </a:solidFill>
                  <a:latin typeface="+mn-ea"/>
                  <a:ea typeface="+mn-ea"/>
                </a:rPr>
                <a:t>通信技术</a:t>
              </a:r>
              <a:endParaRPr lang="zh-CN" altLang="en-US" sz="1200" kern="1200" dirty="0">
                <a:solidFill>
                  <a:schemeClr val="bg1"/>
                </a:solidFill>
                <a:latin typeface="+mn-ea"/>
                <a:ea typeface="+mn-ea"/>
              </a:endParaRPr>
            </a:p>
          </p:txBody>
        </p:sp>
        <p:sp>
          <p:nvSpPr>
            <p:cNvPr id="18" name="椭圆 17">
              <a:extLst>
                <a:ext uri="{FF2B5EF4-FFF2-40B4-BE49-F238E27FC236}">
                  <a16:creationId xmlns:a16="http://schemas.microsoft.com/office/drawing/2014/main" id="{7BDB206A-D98C-45BD-96D6-0B875417C1A0}"/>
                </a:ext>
              </a:extLst>
            </p:cNvPr>
            <p:cNvSpPr/>
            <p:nvPr/>
          </p:nvSpPr>
          <p:spPr>
            <a:xfrm>
              <a:off x="4572937" y="2560252"/>
              <a:ext cx="1919826" cy="1920062"/>
            </a:xfrm>
            <a:prstGeom prst="ellipse">
              <a:avLst/>
            </a:prstGeom>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9" name="任意多边形: 形状 18">
              <a:extLst>
                <a:ext uri="{FF2B5EF4-FFF2-40B4-BE49-F238E27FC236}">
                  <a16:creationId xmlns:a16="http://schemas.microsoft.com/office/drawing/2014/main" id="{2D2272C4-BFFD-4CFF-ABAD-D2B3DDBD5BB5}"/>
                </a:ext>
              </a:extLst>
            </p:cNvPr>
            <p:cNvSpPr/>
            <p:nvPr/>
          </p:nvSpPr>
          <p:spPr>
            <a:xfrm>
              <a:off x="2256346" y="1909244"/>
              <a:ext cx="2079812" cy="1294953"/>
            </a:xfrm>
            <a:custGeom>
              <a:avLst/>
              <a:gdLst>
                <a:gd name="connsiteX0" fmla="*/ 0 w 2079812"/>
                <a:gd name="connsiteY0" fmla="*/ 0 h 1294953"/>
                <a:gd name="connsiteX1" fmla="*/ 2079812 w 2079812"/>
                <a:gd name="connsiteY1" fmla="*/ 0 h 1294953"/>
                <a:gd name="connsiteX2" fmla="*/ 2079812 w 2079812"/>
                <a:gd name="connsiteY2" fmla="*/ 1294953 h 1294953"/>
                <a:gd name="connsiteX3" fmla="*/ 0 w 2079812"/>
                <a:gd name="connsiteY3" fmla="*/ 1294953 h 1294953"/>
                <a:gd name="connsiteX4" fmla="*/ 0 w 2079812"/>
                <a:gd name="connsiteY4" fmla="*/ 0 h 129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2" h="1294953">
                  <a:moveTo>
                    <a:pt x="0" y="0"/>
                  </a:moveTo>
                  <a:lnTo>
                    <a:pt x="2079812" y="0"/>
                  </a:lnTo>
                  <a:lnTo>
                    <a:pt x="2079812" y="1294953"/>
                  </a:lnTo>
                  <a:lnTo>
                    <a:pt x="0" y="1294953"/>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1">
              <a:noAutofit/>
            </a:bodyPr>
            <a:lstStyle/>
            <a:p>
              <a:pPr marL="0" lvl="0" indent="0" algn="l" defTabSz="711200">
                <a:lnSpc>
                  <a:spcPct val="120000"/>
                </a:lnSpc>
                <a:spcBef>
                  <a:spcPct val="0"/>
                </a:spcBef>
                <a:spcAft>
                  <a:spcPct val="35000"/>
                </a:spcAft>
                <a:buNone/>
              </a:pPr>
              <a:r>
                <a:rPr lang="zh-CN" sz="1600" b="1" i="0" kern="1200" baseline="0" dirty="0">
                  <a:solidFill>
                    <a:schemeClr val="bg1"/>
                  </a:solidFill>
                  <a:latin typeface="+mn-ea"/>
                  <a:ea typeface="+mn-ea"/>
                </a:rPr>
                <a:t>系统架构信息安全技术</a:t>
              </a:r>
              <a:endParaRPr lang="zh-CN" sz="16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dirty="0">
                  <a:solidFill>
                    <a:schemeClr val="bg1"/>
                  </a:solidFill>
                  <a:latin typeface="+mn-ea"/>
                  <a:ea typeface="+mn-ea"/>
                </a:rPr>
                <a:t>运行安全、数据安全、安全管理等技术</a:t>
              </a:r>
              <a:endParaRPr lang="en-US" altLang="zh-CN" sz="1200" kern="1200" dirty="0">
                <a:solidFill>
                  <a:schemeClr val="bg1"/>
                </a:solidFill>
                <a:latin typeface="+mn-ea"/>
                <a:ea typeface="+mn-ea"/>
              </a:endParaRPr>
            </a:p>
            <a:p>
              <a:pPr marL="114300" lvl="1" indent="-114300" algn="l" defTabSz="533400">
                <a:lnSpc>
                  <a:spcPct val="120000"/>
                </a:lnSpc>
                <a:spcBef>
                  <a:spcPct val="0"/>
                </a:spcBef>
                <a:spcAft>
                  <a:spcPct val="15000"/>
                </a:spcAft>
                <a:buChar char="•"/>
              </a:pPr>
              <a:r>
                <a:rPr lang="zh-CN" altLang="en-US" sz="1200" kern="1200" dirty="0">
                  <a:solidFill>
                    <a:schemeClr val="bg1"/>
                  </a:solidFill>
                  <a:latin typeface="+mn-ea"/>
                  <a:ea typeface="+mn-ea"/>
                </a:rPr>
                <a:t>智慧风电的安全保证</a:t>
              </a:r>
              <a:endParaRPr lang="zh-CN" sz="1200" kern="1200" dirty="0">
                <a:solidFill>
                  <a:schemeClr val="bg1"/>
                </a:solidFill>
                <a:latin typeface="+mn-ea"/>
                <a:ea typeface="+mn-ea"/>
              </a:endParaRPr>
            </a:p>
          </p:txBody>
        </p:sp>
      </p:grpSp>
    </p:spTree>
    <p:extLst>
      <p:ext uri="{BB962C8B-B14F-4D97-AF65-F5344CB8AC3E}">
        <p14:creationId xmlns:p14="http://schemas.microsoft.com/office/powerpoint/2010/main" val="3188080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59A39-630E-4567-AF95-DB52467A49A5}"/>
              </a:ext>
            </a:extLst>
          </p:cNvPr>
          <p:cNvSpPr>
            <a:spLocks noGrp="1"/>
          </p:cNvSpPr>
          <p:nvPr>
            <p:ph type="title"/>
          </p:nvPr>
        </p:nvSpPr>
        <p:spPr/>
        <p:txBody>
          <a:bodyPr/>
          <a:lstStyle/>
          <a:p>
            <a:r>
              <a:rPr lang="zh-CN" altLang="en-US" dirty="0"/>
              <a:t>信息系统关键技术</a:t>
            </a:r>
            <a:r>
              <a:rPr lang="en-US" altLang="zh-CN" dirty="0"/>
              <a:t>1</a:t>
            </a:r>
            <a:r>
              <a:rPr lang="zh-CN" altLang="en-US" dirty="0"/>
              <a:t>：智能传感器技术</a:t>
            </a:r>
          </a:p>
        </p:txBody>
      </p:sp>
      <p:sp>
        <p:nvSpPr>
          <p:cNvPr id="3" name="内容占位符 2">
            <a:extLst>
              <a:ext uri="{FF2B5EF4-FFF2-40B4-BE49-F238E27FC236}">
                <a16:creationId xmlns:a16="http://schemas.microsoft.com/office/drawing/2014/main" id="{A56637C5-E522-482A-9B37-36BFD756548F}"/>
              </a:ext>
            </a:extLst>
          </p:cNvPr>
          <p:cNvSpPr>
            <a:spLocks noGrp="1"/>
          </p:cNvSpPr>
          <p:nvPr>
            <p:ph idx="1"/>
          </p:nvPr>
        </p:nvSpPr>
        <p:spPr/>
        <p:txBody>
          <a:bodyPr/>
          <a:lstStyle/>
          <a:p>
            <a:r>
              <a:rPr lang="zh-CN" altLang="zh-CN" sz="1400" dirty="0"/>
              <a:t>智能传感器技术是智慧风电实现精准感知的基本硬件保证。</a:t>
            </a:r>
            <a:endParaRPr lang="en-US" altLang="zh-CN" sz="1400" dirty="0"/>
          </a:p>
          <a:p>
            <a:r>
              <a:rPr lang="zh-CN" altLang="zh-CN" sz="1400" dirty="0"/>
              <a:t>风电机组、升压站、测风塔安装的传感器</a:t>
            </a:r>
            <a:r>
              <a:rPr lang="zh-CN" altLang="en-US" sz="1400" dirty="0"/>
              <a:t>构成传感器网络</a:t>
            </a:r>
            <a:r>
              <a:rPr lang="zh-CN" altLang="zh-CN" sz="1400" dirty="0"/>
              <a:t>，可以</a:t>
            </a:r>
            <a:r>
              <a:rPr lang="zh-CN" altLang="zh-CN" sz="1400" b="1" dirty="0">
                <a:solidFill>
                  <a:schemeClr val="accent6"/>
                </a:solidFill>
              </a:rPr>
              <a:t>全方位实时感知、监测和收集</a:t>
            </a:r>
            <a:r>
              <a:rPr lang="zh-CN" altLang="zh-CN" sz="1400" dirty="0"/>
              <a:t>覆盖区域内的风、风电机组和风场环境等各种信息，并</a:t>
            </a:r>
            <a:r>
              <a:rPr lang="zh-CN" altLang="zh-CN" sz="1400" b="1" dirty="0">
                <a:solidFill>
                  <a:schemeClr val="accent6"/>
                </a:solidFill>
              </a:rPr>
              <a:t>实时传输</a:t>
            </a:r>
            <a:r>
              <a:rPr lang="zh-CN" altLang="zh-CN" sz="1400" dirty="0"/>
              <a:t>到控制中心。</a:t>
            </a:r>
            <a:endParaRPr lang="en-US" altLang="zh-CN" sz="1400" dirty="0"/>
          </a:p>
        </p:txBody>
      </p:sp>
      <p:grpSp>
        <p:nvGrpSpPr>
          <p:cNvPr id="9" name="组合 8">
            <a:extLst>
              <a:ext uri="{FF2B5EF4-FFF2-40B4-BE49-F238E27FC236}">
                <a16:creationId xmlns:a16="http://schemas.microsoft.com/office/drawing/2014/main" id="{C72AAA59-10F1-4EDE-8BB1-7A73CD95DD80}"/>
              </a:ext>
            </a:extLst>
          </p:cNvPr>
          <p:cNvGrpSpPr/>
          <p:nvPr/>
        </p:nvGrpSpPr>
        <p:grpSpPr>
          <a:xfrm>
            <a:off x="2086897" y="2266950"/>
            <a:ext cx="8018206" cy="4325246"/>
            <a:chOff x="2967644" y="1781175"/>
            <a:chExt cx="7605106" cy="4451350"/>
          </a:xfrm>
        </p:grpSpPr>
        <p:pic>
          <p:nvPicPr>
            <p:cNvPr id="7" name="图片 6">
              <a:extLst>
                <a:ext uri="{FF2B5EF4-FFF2-40B4-BE49-F238E27FC236}">
                  <a16:creationId xmlns:a16="http://schemas.microsoft.com/office/drawing/2014/main" id="{C8954ACE-15CD-4542-83CD-EA89C29CA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644" y="1781175"/>
              <a:ext cx="7605106" cy="4451350"/>
            </a:xfrm>
            <a:prstGeom prst="rect">
              <a:avLst/>
            </a:prstGeom>
          </p:spPr>
        </p:pic>
        <p:sp>
          <p:nvSpPr>
            <p:cNvPr id="8" name="矩形 7">
              <a:extLst>
                <a:ext uri="{FF2B5EF4-FFF2-40B4-BE49-F238E27FC236}">
                  <a16:creationId xmlns:a16="http://schemas.microsoft.com/office/drawing/2014/main" id="{10C45B17-C524-497B-A6B7-3FB74136D68F}"/>
                </a:ext>
              </a:extLst>
            </p:cNvPr>
            <p:cNvSpPr/>
            <p:nvPr/>
          </p:nvSpPr>
          <p:spPr>
            <a:xfrm>
              <a:off x="3171988" y="1967984"/>
              <a:ext cx="2441694" cy="338554"/>
            </a:xfrm>
            <a:prstGeom prst="rect">
              <a:avLst/>
            </a:prstGeom>
          </p:spPr>
          <p:txBody>
            <a:bodyPr wrap="none">
              <a:spAutoFit/>
            </a:bodyPr>
            <a:lstStyle/>
            <a:p>
              <a:r>
                <a:rPr lang="zh-CN" altLang="en-US" sz="1600" b="1" dirty="0"/>
                <a:t>智能传感器技术发展趋势</a:t>
              </a:r>
            </a:p>
          </p:txBody>
        </p:sp>
      </p:grpSp>
    </p:spTree>
    <p:extLst>
      <p:ext uri="{BB962C8B-B14F-4D97-AF65-F5344CB8AC3E}">
        <p14:creationId xmlns:p14="http://schemas.microsoft.com/office/powerpoint/2010/main" val="2134043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924B8D-DB82-424C-97D4-E79C2662E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19" y="2809537"/>
            <a:ext cx="4763884" cy="2727324"/>
          </a:xfrm>
          <a:prstGeom prst="rect">
            <a:avLst/>
          </a:prstGeom>
        </p:spPr>
      </p:pic>
      <p:sp>
        <p:nvSpPr>
          <p:cNvPr id="2" name="标题 1">
            <a:extLst>
              <a:ext uri="{FF2B5EF4-FFF2-40B4-BE49-F238E27FC236}">
                <a16:creationId xmlns:a16="http://schemas.microsoft.com/office/drawing/2014/main" id="{12D59A39-630E-4567-AF95-DB52467A49A5}"/>
              </a:ext>
            </a:extLst>
          </p:cNvPr>
          <p:cNvSpPr>
            <a:spLocks noGrp="1"/>
          </p:cNvSpPr>
          <p:nvPr>
            <p:ph type="title"/>
          </p:nvPr>
        </p:nvSpPr>
        <p:spPr/>
        <p:txBody>
          <a:bodyPr/>
          <a:lstStyle/>
          <a:p>
            <a:r>
              <a:rPr lang="zh-CN" altLang="en-US" dirty="0"/>
              <a:t>信息系统关键技术</a:t>
            </a:r>
            <a:r>
              <a:rPr lang="en-US" altLang="zh-CN" dirty="0"/>
              <a:t>2</a:t>
            </a:r>
            <a:r>
              <a:rPr lang="zh-CN" altLang="en-US" dirty="0"/>
              <a:t>：数据采集技术</a:t>
            </a:r>
          </a:p>
        </p:txBody>
      </p:sp>
      <p:sp>
        <p:nvSpPr>
          <p:cNvPr id="3" name="内容占位符 2">
            <a:extLst>
              <a:ext uri="{FF2B5EF4-FFF2-40B4-BE49-F238E27FC236}">
                <a16:creationId xmlns:a16="http://schemas.microsoft.com/office/drawing/2014/main" id="{A56637C5-E522-482A-9B37-36BFD756548F}"/>
              </a:ext>
            </a:extLst>
          </p:cNvPr>
          <p:cNvSpPr>
            <a:spLocks noGrp="1"/>
          </p:cNvSpPr>
          <p:nvPr>
            <p:ph idx="1"/>
          </p:nvPr>
        </p:nvSpPr>
        <p:spPr>
          <a:xfrm>
            <a:off x="619007" y="1321139"/>
            <a:ext cx="4390092" cy="1593511"/>
          </a:xfrm>
        </p:spPr>
        <p:txBody>
          <a:bodyPr/>
          <a:lstStyle/>
          <a:p>
            <a:r>
              <a:rPr lang="zh-CN" altLang="zh-CN" dirty="0"/>
              <a:t>精确的风机数据采集是评估风机和风电场性能和运行状况，预测风机和风电场年发电量的基本保证</a:t>
            </a:r>
            <a:endParaRPr lang="en-US" altLang="zh-CN" dirty="0"/>
          </a:p>
        </p:txBody>
      </p:sp>
      <p:grpSp>
        <p:nvGrpSpPr>
          <p:cNvPr id="8" name="组合 7">
            <a:extLst>
              <a:ext uri="{FF2B5EF4-FFF2-40B4-BE49-F238E27FC236}">
                <a16:creationId xmlns:a16="http://schemas.microsoft.com/office/drawing/2014/main" id="{FBE45F87-A45D-45FB-B458-48D8B0A0577D}"/>
              </a:ext>
            </a:extLst>
          </p:cNvPr>
          <p:cNvGrpSpPr/>
          <p:nvPr/>
        </p:nvGrpSpPr>
        <p:grpSpPr>
          <a:xfrm>
            <a:off x="5515707" y="1321139"/>
            <a:ext cx="6266718" cy="4308136"/>
            <a:chOff x="5515707" y="1321139"/>
            <a:chExt cx="6057285" cy="4308136"/>
          </a:xfrm>
        </p:grpSpPr>
        <p:sp>
          <p:nvSpPr>
            <p:cNvPr id="9" name="任意多边形: 形状 8">
              <a:extLst>
                <a:ext uri="{FF2B5EF4-FFF2-40B4-BE49-F238E27FC236}">
                  <a16:creationId xmlns:a16="http://schemas.microsoft.com/office/drawing/2014/main" id="{151AE3F8-57CC-4BF4-826C-7F713B0D0897}"/>
                </a:ext>
              </a:extLst>
            </p:cNvPr>
            <p:cNvSpPr/>
            <p:nvPr/>
          </p:nvSpPr>
          <p:spPr>
            <a:xfrm rot="21600000">
              <a:off x="5515707" y="1321139"/>
              <a:ext cx="3028642" cy="2154068"/>
            </a:xfrm>
            <a:custGeom>
              <a:avLst/>
              <a:gdLst>
                <a:gd name="connsiteX0" fmla="*/ 0 w 2154068"/>
                <a:gd name="connsiteY0" fmla="*/ 0 h 3028642"/>
                <a:gd name="connsiteX1" fmla="*/ 1795049 w 2154068"/>
                <a:gd name="connsiteY1" fmla="*/ 0 h 3028642"/>
                <a:gd name="connsiteX2" fmla="*/ 2154068 w 2154068"/>
                <a:gd name="connsiteY2" fmla="*/ 359019 h 3028642"/>
                <a:gd name="connsiteX3" fmla="*/ 2154068 w 2154068"/>
                <a:gd name="connsiteY3" fmla="*/ 3028642 h 3028642"/>
                <a:gd name="connsiteX4" fmla="*/ 0 w 2154068"/>
                <a:gd name="connsiteY4" fmla="*/ 3028642 h 3028642"/>
                <a:gd name="connsiteX5" fmla="*/ 0 w 2154068"/>
                <a:gd name="connsiteY5" fmla="*/ 0 h 302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068" h="3028642">
                  <a:moveTo>
                    <a:pt x="0" y="3028642"/>
                  </a:moveTo>
                  <a:lnTo>
                    <a:pt x="0" y="504784"/>
                  </a:lnTo>
                  <a:cubicBezTo>
                    <a:pt x="0" y="225999"/>
                    <a:pt x="114322" y="0"/>
                    <a:pt x="255346" y="0"/>
                  </a:cubicBezTo>
                  <a:lnTo>
                    <a:pt x="2154068" y="0"/>
                  </a:lnTo>
                  <a:lnTo>
                    <a:pt x="2154068" y="3028642"/>
                  </a:lnTo>
                  <a:lnTo>
                    <a:pt x="0" y="3028642"/>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113791" tIns="113791" rIns="113792" bIns="652309" numCol="1" spcCol="1270" anchor="t" anchorCtr="0">
              <a:noAutofit/>
            </a:bodyPr>
            <a:lstStyle/>
            <a:p>
              <a:pPr marL="0" lvl="0" indent="0" algn="l" defTabSz="711200">
                <a:lnSpc>
                  <a:spcPct val="150000"/>
                </a:lnSpc>
                <a:spcBef>
                  <a:spcPct val="0"/>
                </a:spcBef>
                <a:spcAft>
                  <a:spcPct val="35000"/>
                </a:spcAft>
                <a:buNone/>
              </a:pPr>
              <a:r>
                <a:rPr lang="zh-CN" altLang="en-US" sz="1600" b="1" kern="1200" dirty="0">
                  <a:latin typeface="+mn-ea"/>
                  <a:ea typeface="+mn-ea"/>
                </a:rPr>
                <a:t>数据主动采集</a:t>
              </a:r>
            </a:p>
            <a:p>
              <a:pPr marL="57150" lvl="1" indent="-57150" algn="l" defTabSz="488950">
                <a:lnSpc>
                  <a:spcPct val="150000"/>
                </a:lnSpc>
                <a:spcBef>
                  <a:spcPct val="0"/>
                </a:spcBef>
                <a:spcAft>
                  <a:spcPct val="15000"/>
                </a:spcAft>
                <a:buChar char="•"/>
              </a:pPr>
              <a:r>
                <a:rPr lang="zh-CN" altLang="en-US" sz="1100" dirty="0">
                  <a:latin typeface="+mn-ea"/>
                </a:rPr>
                <a:t>硬件设备：传感器</a:t>
              </a:r>
              <a:endParaRPr lang="en-US" altLang="zh-CN" sz="1100" dirty="0">
                <a:latin typeface="+mn-ea"/>
              </a:endParaRPr>
            </a:p>
            <a:p>
              <a:pPr marL="57150" lvl="1" indent="-57150" algn="l" defTabSz="488950">
                <a:lnSpc>
                  <a:spcPct val="150000"/>
                </a:lnSpc>
                <a:spcBef>
                  <a:spcPct val="0"/>
                </a:spcBef>
                <a:spcAft>
                  <a:spcPct val="15000"/>
                </a:spcAft>
                <a:buChar char="•"/>
              </a:pPr>
              <a:r>
                <a:rPr lang="zh-CN" altLang="en-US" sz="1100" kern="1200" dirty="0">
                  <a:latin typeface="+mn-ea"/>
                  <a:ea typeface="+mn-ea"/>
                </a:rPr>
                <a:t>软件设备：中央监控系统</a:t>
              </a:r>
              <a:r>
                <a:rPr lang="zh-CN" altLang="en-US" sz="1100" dirty="0">
                  <a:latin typeface="+mn-ea"/>
                </a:rPr>
                <a:t>、</a:t>
              </a:r>
              <a:r>
                <a:rPr lang="zh-CN" altLang="en-US" sz="1100" kern="1200" dirty="0">
                  <a:latin typeface="+mn-ea"/>
                  <a:ea typeface="+mn-ea"/>
                </a:rPr>
                <a:t>辅助监控系统</a:t>
              </a:r>
            </a:p>
          </p:txBody>
        </p:sp>
        <p:sp>
          <p:nvSpPr>
            <p:cNvPr id="10" name="任意多边形: 形状 9">
              <a:extLst>
                <a:ext uri="{FF2B5EF4-FFF2-40B4-BE49-F238E27FC236}">
                  <a16:creationId xmlns:a16="http://schemas.microsoft.com/office/drawing/2014/main" id="{7F7081CF-D4EA-42E0-A6FF-D1A8C25C1B36}"/>
                </a:ext>
              </a:extLst>
            </p:cNvPr>
            <p:cNvSpPr/>
            <p:nvPr/>
          </p:nvSpPr>
          <p:spPr>
            <a:xfrm>
              <a:off x="8544349" y="1321139"/>
              <a:ext cx="3028642" cy="2154068"/>
            </a:xfrm>
            <a:custGeom>
              <a:avLst/>
              <a:gdLst>
                <a:gd name="connsiteX0" fmla="*/ 0 w 3028642"/>
                <a:gd name="connsiteY0" fmla="*/ 0 h 2154068"/>
                <a:gd name="connsiteX1" fmla="*/ 2669623 w 3028642"/>
                <a:gd name="connsiteY1" fmla="*/ 0 h 2154068"/>
                <a:gd name="connsiteX2" fmla="*/ 3028642 w 3028642"/>
                <a:gd name="connsiteY2" fmla="*/ 359019 h 2154068"/>
                <a:gd name="connsiteX3" fmla="*/ 3028642 w 3028642"/>
                <a:gd name="connsiteY3" fmla="*/ 2154068 h 2154068"/>
                <a:gd name="connsiteX4" fmla="*/ 0 w 3028642"/>
                <a:gd name="connsiteY4" fmla="*/ 2154068 h 2154068"/>
                <a:gd name="connsiteX5" fmla="*/ 0 w 3028642"/>
                <a:gd name="connsiteY5" fmla="*/ 0 h 215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42" h="2154068">
                  <a:moveTo>
                    <a:pt x="0" y="0"/>
                  </a:moveTo>
                  <a:lnTo>
                    <a:pt x="2669623" y="0"/>
                  </a:lnTo>
                  <a:cubicBezTo>
                    <a:pt x="2867904" y="0"/>
                    <a:pt x="3028642" y="160738"/>
                    <a:pt x="3028642" y="359019"/>
                  </a:cubicBezTo>
                  <a:lnTo>
                    <a:pt x="3028642" y="2154068"/>
                  </a:lnTo>
                  <a:lnTo>
                    <a:pt x="0" y="2154068"/>
                  </a:lnTo>
                  <a:lnTo>
                    <a:pt x="0" y="0"/>
                  </a:lnTo>
                  <a:close/>
                </a:path>
              </a:pathLst>
            </a:custGeom>
          </p:spPr>
          <p:style>
            <a:lnRef idx="3">
              <a:schemeClr val="lt1">
                <a:hueOff val="0"/>
                <a:satOff val="0"/>
                <a:lumOff val="0"/>
                <a:alphaOff val="0"/>
              </a:schemeClr>
            </a:lnRef>
            <a:fillRef idx="1">
              <a:schemeClr val="accent5">
                <a:hueOff val="-2451115"/>
                <a:satOff val="-3409"/>
                <a:lumOff val="-1307"/>
                <a:alphaOff val="0"/>
              </a:schemeClr>
            </a:fillRef>
            <a:effectRef idx="1">
              <a:schemeClr val="accent5">
                <a:hueOff val="-2451115"/>
                <a:satOff val="-3409"/>
                <a:lumOff val="-1307"/>
                <a:alphaOff val="0"/>
              </a:schemeClr>
            </a:effectRef>
            <a:fontRef idx="minor">
              <a:schemeClr val="lt1"/>
            </a:fontRef>
          </p:style>
          <p:txBody>
            <a:bodyPr spcFirstLastPara="0" vert="horz" wrap="square" lIns="113792" tIns="113792" rIns="113792" bIns="652309" numCol="1" spcCol="1270" anchor="t" anchorCtr="0">
              <a:noAutofit/>
            </a:bodyPr>
            <a:lstStyle/>
            <a:p>
              <a:pPr marL="0" lvl="0" indent="0" algn="l" defTabSz="711200">
                <a:lnSpc>
                  <a:spcPct val="150000"/>
                </a:lnSpc>
                <a:spcBef>
                  <a:spcPct val="0"/>
                </a:spcBef>
                <a:spcAft>
                  <a:spcPct val="35000"/>
                </a:spcAft>
                <a:buNone/>
              </a:pPr>
              <a:r>
                <a:rPr lang="zh-CN" altLang="en-US" sz="1600" b="1" kern="1200" dirty="0">
                  <a:latin typeface="+mn-ea"/>
                  <a:ea typeface="+mn-ea"/>
                </a:rPr>
                <a:t>通信规约破解</a:t>
              </a:r>
            </a:p>
            <a:p>
              <a:pPr marL="57150" lvl="1" indent="-57150" algn="l" defTabSz="488950">
                <a:lnSpc>
                  <a:spcPct val="150000"/>
                </a:lnSpc>
                <a:spcBef>
                  <a:spcPct val="0"/>
                </a:spcBef>
                <a:spcAft>
                  <a:spcPct val="15000"/>
                </a:spcAft>
                <a:buChar char="•"/>
              </a:pPr>
              <a:r>
                <a:rPr lang="zh-CN" altLang="en-US" sz="1100" kern="1200" dirty="0">
                  <a:latin typeface="+mn-ea"/>
                  <a:ea typeface="+mn-ea"/>
                </a:rPr>
                <a:t>通过抓包工具抓取通讯报文，利用相关工具对报文进行分析比较，找出其规律，摸索各个报文之间的不同之处和界面配置参数的关系</a:t>
              </a:r>
            </a:p>
            <a:p>
              <a:pPr marL="57150" lvl="1" indent="-57150" algn="l" defTabSz="488950">
                <a:lnSpc>
                  <a:spcPct val="150000"/>
                </a:lnSpc>
                <a:spcBef>
                  <a:spcPct val="0"/>
                </a:spcBef>
                <a:spcAft>
                  <a:spcPct val="15000"/>
                </a:spcAft>
                <a:buChar char="•"/>
              </a:pPr>
              <a:r>
                <a:rPr lang="zh-CN" altLang="en-US" sz="1100" kern="1200" dirty="0">
                  <a:latin typeface="+mn-ea"/>
                  <a:ea typeface="+mn-ea"/>
                </a:rPr>
                <a:t>为了满足信息化建设的需要</a:t>
              </a:r>
            </a:p>
          </p:txBody>
        </p:sp>
        <p:sp>
          <p:nvSpPr>
            <p:cNvPr id="11" name="任意多边形: 形状 10">
              <a:extLst>
                <a:ext uri="{FF2B5EF4-FFF2-40B4-BE49-F238E27FC236}">
                  <a16:creationId xmlns:a16="http://schemas.microsoft.com/office/drawing/2014/main" id="{1F36FC47-E12E-4501-BEF7-AA9E39583A8B}"/>
                </a:ext>
              </a:extLst>
            </p:cNvPr>
            <p:cNvSpPr/>
            <p:nvPr/>
          </p:nvSpPr>
          <p:spPr>
            <a:xfrm rot="21600000">
              <a:off x="5515707" y="3475207"/>
              <a:ext cx="3028642" cy="2154068"/>
            </a:xfrm>
            <a:custGeom>
              <a:avLst/>
              <a:gdLst>
                <a:gd name="connsiteX0" fmla="*/ 0 w 3028642"/>
                <a:gd name="connsiteY0" fmla="*/ 0 h 2154068"/>
                <a:gd name="connsiteX1" fmla="*/ 2669623 w 3028642"/>
                <a:gd name="connsiteY1" fmla="*/ 0 h 2154068"/>
                <a:gd name="connsiteX2" fmla="*/ 3028642 w 3028642"/>
                <a:gd name="connsiteY2" fmla="*/ 359019 h 2154068"/>
                <a:gd name="connsiteX3" fmla="*/ 3028642 w 3028642"/>
                <a:gd name="connsiteY3" fmla="*/ 2154068 h 2154068"/>
                <a:gd name="connsiteX4" fmla="*/ 0 w 3028642"/>
                <a:gd name="connsiteY4" fmla="*/ 2154068 h 2154068"/>
                <a:gd name="connsiteX5" fmla="*/ 0 w 3028642"/>
                <a:gd name="connsiteY5" fmla="*/ 0 h 215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42" h="2154068">
                  <a:moveTo>
                    <a:pt x="3028642" y="2154068"/>
                  </a:moveTo>
                  <a:lnTo>
                    <a:pt x="359019" y="2154068"/>
                  </a:lnTo>
                  <a:cubicBezTo>
                    <a:pt x="160738" y="2154068"/>
                    <a:pt x="0" y="1993330"/>
                    <a:pt x="0" y="1795049"/>
                  </a:cubicBezTo>
                  <a:lnTo>
                    <a:pt x="0" y="0"/>
                  </a:lnTo>
                  <a:lnTo>
                    <a:pt x="3028642" y="0"/>
                  </a:lnTo>
                  <a:lnTo>
                    <a:pt x="3028642" y="2154068"/>
                  </a:lnTo>
                  <a:close/>
                </a:path>
              </a:pathLst>
            </a:custGeom>
          </p:spPr>
          <p:style>
            <a:lnRef idx="3">
              <a:schemeClr val="lt1">
                <a:hueOff val="0"/>
                <a:satOff val="0"/>
                <a:lumOff val="0"/>
                <a:alphaOff val="0"/>
              </a:schemeClr>
            </a:lnRef>
            <a:fillRef idx="1">
              <a:schemeClr val="accent5">
                <a:hueOff val="-4902230"/>
                <a:satOff val="-6819"/>
                <a:lumOff val="-2615"/>
                <a:alphaOff val="0"/>
              </a:schemeClr>
            </a:fillRef>
            <a:effectRef idx="1">
              <a:schemeClr val="accent5">
                <a:hueOff val="-4902230"/>
                <a:satOff val="-6819"/>
                <a:lumOff val="-2615"/>
                <a:alphaOff val="0"/>
              </a:schemeClr>
            </a:effectRef>
            <a:fontRef idx="minor">
              <a:schemeClr val="lt1"/>
            </a:fontRef>
          </p:style>
          <p:txBody>
            <a:bodyPr spcFirstLastPara="0" vert="horz" wrap="square" lIns="113791" tIns="652308" rIns="113792" bIns="113793" numCol="1" spcCol="1270" anchor="t" anchorCtr="0">
              <a:noAutofit/>
            </a:bodyPr>
            <a:lstStyle/>
            <a:p>
              <a:pPr marL="0" lvl="0" indent="0" algn="l" defTabSz="711200">
                <a:lnSpc>
                  <a:spcPct val="150000"/>
                </a:lnSpc>
                <a:spcBef>
                  <a:spcPct val="0"/>
                </a:spcBef>
                <a:spcAft>
                  <a:spcPct val="35000"/>
                </a:spcAft>
                <a:buNone/>
              </a:pPr>
              <a:r>
                <a:rPr lang="zh-CN" altLang="en-US" sz="1600" b="1" kern="1200" dirty="0">
                  <a:latin typeface="+mn-ea"/>
                  <a:ea typeface="+mn-ea"/>
                </a:rPr>
                <a:t>数据标准输出</a:t>
              </a:r>
            </a:p>
            <a:p>
              <a:pPr marL="57150" lvl="1" indent="-57150" algn="l" defTabSz="488950">
                <a:lnSpc>
                  <a:spcPct val="150000"/>
                </a:lnSpc>
                <a:spcBef>
                  <a:spcPct val="0"/>
                </a:spcBef>
                <a:spcAft>
                  <a:spcPct val="15000"/>
                </a:spcAft>
                <a:buChar char="•"/>
              </a:pPr>
              <a:r>
                <a:rPr lang="zh-CN" altLang="en-US" sz="1100" kern="1200" dirty="0">
                  <a:latin typeface="+mn-ea"/>
                  <a:ea typeface="+mn-ea"/>
                </a:rPr>
                <a:t>利用统一的数据传输通讯协议，解决同一系统的信息不能以统一方式被访问的问题，实现互联互通</a:t>
              </a:r>
            </a:p>
          </p:txBody>
        </p:sp>
        <p:sp>
          <p:nvSpPr>
            <p:cNvPr id="12" name="任意多边形: 形状 11">
              <a:extLst>
                <a:ext uri="{FF2B5EF4-FFF2-40B4-BE49-F238E27FC236}">
                  <a16:creationId xmlns:a16="http://schemas.microsoft.com/office/drawing/2014/main" id="{DEE432FB-A88E-49C9-BB0B-182D61C03BD1}"/>
                </a:ext>
              </a:extLst>
            </p:cNvPr>
            <p:cNvSpPr/>
            <p:nvPr/>
          </p:nvSpPr>
          <p:spPr>
            <a:xfrm>
              <a:off x="8544350" y="3475206"/>
              <a:ext cx="3028642" cy="2154068"/>
            </a:xfrm>
            <a:custGeom>
              <a:avLst/>
              <a:gdLst>
                <a:gd name="connsiteX0" fmla="*/ 0 w 2154068"/>
                <a:gd name="connsiteY0" fmla="*/ 0 h 3028642"/>
                <a:gd name="connsiteX1" fmla="*/ 1795049 w 2154068"/>
                <a:gd name="connsiteY1" fmla="*/ 0 h 3028642"/>
                <a:gd name="connsiteX2" fmla="*/ 2154068 w 2154068"/>
                <a:gd name="connsiteY2" fmla="*/ 359019 h 3028642"/>
                <a:gd name="connsiteX3" fmla="*/ 2154068 w 2154068"/>
                <a:gd name="connsiteY3" fmla="*/ 3028642 h 3028642"/>
                <a:gd name="connsiteX4" fmla="*/ 0 w 2154068"/>
                <a:gd name="connsiteY4" fmla="*/ 3028642 h 3028642"/>
                <a:gd name="connsiteX5" fmla="*/ 0 w 2154068"/>
                <a:gd name="connsiteY5" fmla="*/ 0 h 302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068" h="3028642">
                  <a:moveTo>
                    <a:pt x="2154068" y="0"/>
                  </a:moveTo>
                  <a:lnTo>
                    <a:pt x="2154068" y="2523858"/>
                  </a:lnTo>
                  <a:cubicBezTo>
                    <a:pt x="2154068" y="2802643"/>
                    <a:pt x="2039746" y="3028642"/>
                    <a:pt x="1898722" y="3028642"/>
                  </a:cubicBezTo>
                  <a:lnTo>
                    <a:pt x="0" y="3028642"/>
                  </a:lnTo>
                  <a:lnTo>
                    <a:pt x="0" y="0"/>
                  </a:lnTo>
                  <a:lnTo>
                    <a:pt x="2154068" y="0"/>
                  </a:lnTo>
                  <a:close/>
                </a:path>
              </a:pathLst>
            </a:custGeom>
          </p:spPr>
          <p:style>
            <a:lnRef idx="3">
              <a:schemeClr val="lt1">
                <a:hueOff val="0"/>
                <a:satOff val="0"/>
                <a:lumOff val="0"/>
                <a:alphaOff val="0"/>
              </a:schemeClr>
            </a:lnRef>
            <a:fillRef idx="1">
              <a:schemeClr val="accent5">
                <a:hueOff val="-7353344"/>
                <a:satOff val="-10228"/>
                <a:lumOff val="-3922"/>
                <a:alphaOff val="0"/>
              </a:schemeClr>
            </a:fillRef>
            <a:effectRef idx="1">
              <a:schemeClr val="accent5">
                <a:hueOff val="-7353344"/>
                <a:satOff val="-10228"/>
                <a:lumOff val="-3922"/>
                <a:alphaOff val="0"/>
              </a:schemeClr>
            </a:effectRef>
            <a:fontRef idx="minor">
              <a:schemeClr val="lt1"/>
            </a:fontRef>
          </p:style>
          <p:txBody>
            <a:bodyPr spcFirstLastPara="0" vert="horz" wrap="square" lIns="113792" tIns="652309" rIns="113792" bIns="113792" numCol="1" spcCol="1270" anchor="t" anchorCtr="0">
              <a:noAutofit/>
            </a:bodyPr>
            <a:lstStyle/>
            <a:p>
              <a:pPr marL="0" lvl="0" indent="0" algn="l" defTabSz="711200">
                <a:lnSpc>
                  <a:spcPct val="150000"/>
                </a:lnSpc>
                <a:spcBef>
                  <a:spcPct val="0"/>
                </a:spcBef>
                <a:spcAft>
                  <a:spcPct val="35000"/>
                </a:spcAft>
                <a:buNone/>
              </a:pPr>
              <a:r>
                <a:rPr lang="zh-CN" sz="1600" b="1" kern="1200" dirty="0">
                  <a:latin typeface="+mn-ea"/>
                  <a:ea typeface="+mn-ea"/>
                </a:rPr>
                <a:t>风机状态精准识别</a:t>
              </a:r>
              <a:endParaRPr lang="en-US" altLang="zh-CN" sz="1600" b="1" kern="1200" dirty="0">
                <a:latin typeface="+mn-ea"/>
                <a:ea typeface="+mn-ea"/>
              </a:endParaRPr>
            </a:p>
            <a:p>
              <a:pPr marL="57150" lvl="1" indent="-57150" algn="l" defTabSz="488950">
                <a:lnSpc>
                  <a:spcPct val="150000"/>
                </a:lnSpc>
                <a:spcBef>
                  <a:spcPct val="0"/>
                </a:spcBef>
                <a:spcAft>
                  <a:spcPct val="15000"/>
                </a:spcAft>
                <a:buChar char="•"/>
              </a:pPr>
              <a:r>
                <a:rPr lang="zh-CN" altLang="en-US" sz="1100" kern="1200" dirty="0">
                  <a:latin typeface="+mn-ea"/>
                  <a:ea typeface="+mn-ea"/>
                </a:rPr>
                <a:t>风机在线状态监测</a:t>
              </a:r>
              <a:endParaRPr lang="en-US" altLang="zh-CN" sz="1100" kern="1200" dirty="0">
                <a:latin typeface="+mn-ea"/>
                <a:ea typeface="+mn-ea"/>
              </a:endParaRPr>
            </a:p>
            <a:p>
              <a:pPr marL="57150" lvl="1" indent="-57150" algn="l" defTabSz="488950">
                <a:lnSpc>
                  <a:spcPct val="150000"/>
                </a:lnSpc>
                <a:spcBef>
                  <a:spcPct val="0"/>
                </a:spcBef>
                <a:spcAft>
                  <a:spcPct val="15000"/>
                </a:spcAft>
                <a:buChar char="•"/>
              </a:pPr>
              <a:r>
                <a:rPr lang="zh-CN" altLang="en-US" sz="1100" kern="1200" dirty="0">
                  <a:latin typeface="+mn-ea"/>
                  <a:ea typeface="+mn-ea"/>
                </a:rPr>
                <a:t>故障诊断</a:t>
              </a:r>
              <a:endParaRPr lang="en-US" altLang="zh-CN" sz="1100" kern="1200" dirty="0">
                <a:latin typeface="+mn-ea"/>
                <a:ea typeface="+mn-ea"/>
              </a:endParaRPr>
            </a:p>
          </p:txBody>
        </p:sp>
        <p:sp>
          <p:nvSpPr>
            <p:cNvPr id="13" name="任意多边形: 形状 12">
              <a:extLst>
                <a:ext uri="{FF2B5EF4-FFF2-40B4-BE49-F238E27FC236}">
                  <a16:creationId xmlns:a16="http://schemas.microsoft.com/office/drawing/2014/main" id="{FDB02D33-0A84-4250-A2B0-3AE830A7F7CC}"/>
                </a:ext>
              </a:extLst>
            </p:cNvPr>
            <p:cNvSpPr/>
            <p:nvPr/>
          </p:nvSpPr>
          <p:spPr>
            <a:xfrm>
              <a:off x="7635757" y="2936689"/>
              <a:ext cx="1817185" cy="1077034"/>
            </a:xfrm>
            <a:custGeom>
              <a:avLst/>
              <a:gdLst>
                <a:gd name="connsiteX0" fmla="*/ 0 w 1817185"/>
                <a:gd name="connsiteY0" fmla="*/ 179509 h 1077034"/>
                <a:gd name="connsiteX1" fmla="*/ 179509 w 1817185"/>
                <a:gd name="connsiteY1" fmla="*/ 0 h 1077034"/>
                <a:gd name="connsiteX2" fmla="*/ 1637676 w 1817185"/>
                <a:gd name="connsiteY2" fmla="*/ 0 h 1077034"/>
                <a:gd name="connsiteX3" fmla="*/ 1817185 w 1817185"/>
                <a:gd name="connsiteY3" fmla="*/ 179509 h 1077034"/>
                <a:gd name="connsiteX4" fmla="*/ 1817185 w 1817185"/>
                <a:gd name="connsiteY4" fmla="*/ 897525 h 1077034"/>
                <a:gd name="connsiteX5" fmla="*/ 1637676 w 1817185"/>
                <a:gd name="connsiteY5" fmla="*/ 1077034 h 1077034"/>
                <a:gd name="connsiteX6" fmla="*/ 179509 w 1817185"/>
                <a:gd name="connsiteY6" fmla="*/ 1077034 h 1077034"/>
                <a:gd name="connsiteX7" fmla="*/ 0 w 1817185"/>
                <a:gd name="connsiteY7" fmla="*/ 897525 h 1077034"/>
                <a:gd name="connsiteX8" fmla="*/ 0 w 1817185"/>
                <a:gd name="connsiteY8" fmla="*/ 179509 h 107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7185" h="1077034">
                  <a:moveTo>
                    <a:pt x="0" y="179509"/>
                  </a:moveTo>
                  <a:cubicBezTo>
                    <a:pt x="0" y="80369"/>
                    <a:pt x="80369" y="0"/>
                    <a:pt x="179509" y="0"/>
                  </a:cubicBezTo>
                  <a:lnTo>
                    <a:pt x="1637676" y="0"/>
                  </a:lnTo>
                  <a:cubicBezTo>
                    <a:pt x="1736816" y="0"/>
                    <a:pt x="1817185" y="80369"/>
                    <a:pt x="1817185" y="179509"/>
                  </a:cubicBezTo>
                  <a:lnTo>
                    <a:pt x="1817185" y="897525"/>
                  </a:lnTo>
                  <a:cubicBezTo>
                    <a:pt x="1817185" y="996665"/>
                    <a:pt x="1736816" y="1077034"/>
                    <a:pt x="1637676" y="1077034"/>
                  </a:cubicBezTo>
                  <a:lnTo>
                    <a:pt x="179509" y="1077034"/>
                  </a:lnTo>
                  <a:cubicBezTo>
                    <a:pt x="80369" y="1077034"/>
                    <a:pt x="0" y="996665"/>
                    <a:pt x="0" y="897525"/>
                  </a:cubicBezTo>
                  <a:lnTo>
                    <a:pt x="0" y="179509"/>
                  </a:lnTo>
                  <a:close/>
                </a:path>
              </a:pathLst>
            </a:custGeom>
          </p:spPr>
          <p:style>
            <a:lnRef idx="3">
              <a:schemeClr val="lt1">
                <a:hueOff val="0"/>
                <a:satOff val="0"/>
                <a:lumOff val="0"/>
                <a:alphaOff val="0"/>
              </a:schemeClr>
            </a:lnRef>
            <a:fillRef idx="1">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13536" tIns="113536" rIns="113536" bIns="113536" numCol="1" spcCol="1270" anchor="ctr" anchorCtr="0">
              <a:noAutofit/>
            </a:bodyPr>
            <a:lstStyle/>
            <a:p>
              <a:pPr marL="0" lvl="0" indent="0" algn="ctr" defTabSz="711200">
                <a:lnSpc>
                  <a:spcPct val="150000"/>
                </a:lnSpc>
                <a:spcBef>
                  <a:spcPct val="0"/>
                </a:spcBef>
                <a:spcAft>
                  <a:spcPct val="35000"/>
                </a:spcAft>
                <a:buNone/>
              </a:pPr>
              <a:r>
                <a:rPr lang="zh-CN" altLang="en-US" b="1" kern="1200" dirty="0">
                  <a:solidFill>
                    <a:srgbClr val="C00000"/>
                  </a:solidFill>
                  <a:latin typeface="+mn-ea"/>
                  <a:ea typeface="+mn-ea"/>
                </a:rPr>
                <a:t>风机数据直采</a:t>
              </a:r>
              <a:endParaRPr lang="en-US" altLang="zh-CN" sz="1600" b="1" kern="1200" dirty="0">
                <a:solidFill>
                  <a:srgbClr val="C00000"/>
                </a:solidFill>
                <a:latin typeface="+mn-ea"/>
                <a:ea typeface="+mn-ea"/>
              </a:endParaRPr>
            </a:p>
            <a:p>
              <a:pPr marL="0" lvl="0" indent="0" algn="ctr" defTabSz="711200">
                <a:lnSpc>
                  <a:spcPct val="150000"/>
                </a:lnSpc>
                <a:spcBef>
                  <a:spcPct val="0"/>
                </a:spcBef>
                <a:spcAft>
                  <a:spcPct val="35000"/>
                </a:spcAft>
                <a:buNone/>
              </a:pPr>
              <a:r>
                <a:rPr lang="en-US" altLang="zh-CN" sz="1200" kern="1200" dirty="0">
                  <a:latin typeface="+mn-ea"/>
                  <a:ea typeface="+mn-ea"/>
                </a:rPr>
                <a:t>(</a:t>
              </a:r>
              <a:r>
                <a:rPr lang="zh-CN" altLang="en-US" sz="1200" kern="1200" dirty="0">
                  <a:latin typeface="+mn-ea"/>
                  <a:ea typeface="+mn-ea"/>
                </a:rPr>
                <a:t>可以屏蔽不同机型差异</a:t>
              </a:r>
              <a:r>
                <a:rPr lang="en-US" altLang="zh-CN" sz="1200" kern="1200" dirty="0">
                  <a:latin typeface="+mn-ea"/>
                  <a:ea typeface="+mn-ea"/>
                </a:rPr>
                <a:t>)</a:t>
              </a:r>
              <a:endParaRPr lang="zh-CN" sz="1600" kern="1200" dirty="0">
                <a:latin typeface="+mn-ea"/>
                <a:ea typeface="+mn-ea"/>
              </a:endParaRPr>
            </a:p>
          </p:txBody>
        </p:sp>
      </p:grpSp>
    </p:spTree>
    <p:extLst>
      <p:ext uri="{BB962C8B-B14F-4D97-AF65-F5344CB8AC3E}">
        <p14:creationId xmlns:p14="http://schemas.microsoft.com/office/powerpoint/2010/main" val="7487414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59A39-630E-4567-AF95-DB52467A49A5}"/>
              </a:ext>
            </a:extLst>
          </p:cNvPr>
          <p:cNvSpPr>
            <a:spLocks noGrp="1"/>
          </p:cNvSpPr>
          <p:nvPr>
            <p:ph type="title"/>
          </p:nvPr>
        </p:nvSpPr>
        <p:spPr/>
        <p:txBody>
          <a:bodyPr/>
          <a:lstStyle/>
          <a:p>
            <a:r>
              <a:rPr lang="zh-CN" altLang="en-US" dirty="0"/>
              <a:t>信息系统关键技术</a:t>
            </a:r>
            <a:r>
              <a:rPr lang="en-US" altLang="zh-CN" dirty="0"/>
              <a:t>3</a:t>
            </a:r>
            <a:r>
              <a:rPr lang="zh-CN" altLang="en-US" dirty="0"/>
              <a:t>：</a:t>
            </a:r>
            <a:r>
              <a:rPr lang="zh-CN" altLang="zh-CN" dirty="0"/>
              <a:t>异构资源的弹性配置技术</a:t>
            </a:r>
            <a:endParaRPr lang="zh-CN" altLang="en-US" dirty="0"/>
          </a:p>
        </p:txBody>
      </p:sp>
      <p:grpSp>
        <p:nvGrpSpPr>
          <p:cNvPr id="6" name="组合 5">
            <a:extLst>
              <a:ext uri="{FF2B5EF4-FFF2-40B4-BE49-F238E27FC236}">
                <a16:creationId xmlns:a16="http://schemas.microsoft.com/office/drawing/2014/main" id="{A4FFC2A4-E51E-41EE-94DB-5AF9D67595CB}"/>
              </a:ext>
            </a:extLst>
          </p:cNvPr>
          <p:cNvGrpSpPr/>
          <p:nvPr/>
        </p:nvGrpSpPr>
        <p:grpSpPr>
          <a:xfrm>
            <a:off x="1350452" y="2049562"/>
            <a:ext cx="9491094" cy="3627337"/>
            <a:chOff x="1350452" y="2049563"/>
            <a:chExt cx="9491094" cy="3453992"/>
          </a:xfrm>
        </p:grpSpPr>
        <p:sp>
          <p:nvSpPr>
            <p:cNvPr id="7" name="任意多边形: 形状 6">
              <a:extLst>
                <a:ext uri="{FF2B5EF4-FFF2-40B4-BE49-F238E27FC236}">
                  <a16:creationId xmlns:a16="http://schemas.microsoft.com/office/drawing/2014/main" id="{D9AFC2FD-77F0-4B7A-9F5E-DC03972CDA26}"/>
                </a:ext>
              </a:extLst>
            </p:cNvPr>
            <p:cNvSpPr/>
            <p:nvPr/>
          </p:nvSpPr>
          <p:spPr>
            <a:xfrm>
              <a:off x="4767246" y="2160983"/>
              <a:ext cx="6074300" cy="891352"/>
            </a:xfrm>
            <a:custGeom>
              <a:avLst/>
              <a:gdLst>
                <a:gd name="connsiteX0" fmla="*/ 148562 w 891352"/>
                <a:gd name="connsiteY0" fmla="*/ 0 h 6074300"/>
                <a:gd name="connsiteX1" fmla="*/ 742790 w 891352"/>
                <a:gd name="connsiteY1" fmla="*/ 0 h 6074300"/>
                <a:gd name="connsiteX2" fmla="*/ 891352 w 891352"/>
                <a:gd name="connsiteY2" fmla="*/ 148562 h 6074300"/>
                <a:gd name="connsiteX3" fmla="*/ 891352 w 891352"/>
                <a:gd name="connsiteY3" fmla="*/ 6074300 h 6074300"/>
                <a:gd name="connsiteX4" fmla="*/ 891352 w 891352"/>
                <a:gd name="connsiteY4" fmla="*/ 6074300 h 6074300"/>
                <a:gd name="connsiteX5" fmla="*/ 0 w 891352"/>
                <a:gd name="connsiteY5" fmla="*/ 6074300 h 6074300"/>
                <a:gd name="connsiteX6" fmla="*/ 0 w 891352"/>
                <a:gd name="connsiteY6" fmla="*/ 6074300 h 6074300"/>
                <a:gd name="connsiteX7" fmla="*/ 0 w 891352"/>
                <a:gd name="connsiteY7" fmla="*/ 148562 h 6074300"/>
                <a:gd name="connsiteX8" fmla="*/ 148562 w 891352"/>
                <a:gd name="connsiteY8" fmla="*/ 0 h 607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352" h="6074300">
                  <a:moveTo>
                    <a:pt x="891352" y="1012408"/>
                  </a:moveTo>
                  <a:lnTo>
                    <a:pt x="891352" y="5061892"/>
                  </a:lnTo>
                  <a:cubicBezTo>
                    <a:pt x="891352" y="5621031"/>
                    <a:pt x="881592" y="6074297"/>
                    <a:pt x="869552" y="6074297"/>
                  </a:cubicBezTo>
                  <a:lnTo>
                    <a:pt x="0" y="6074297"/>
                  </a:lnTo>
                  <a:lnTo>
                    <a:pt x="0" y="6074297"/>
                  </a:lnTo>
                  <a:lnTo>
                    <a:pt x="0" y="3"/>
                  </a:lnTo>
                  <a:lnTo>
                    <a:pt x="0" y="3"/>
                  </a:lnTo>
                  <a:lnTo>
                    <a:pt x="869552" y="3"/>
                  </a:lnTo>
                  <a:cubicBezTo>
                    <a:pt x="881592" y="3"/>
                    <a:pt x="891352" y="453269"/>
                    <a:pt x="891352" y="1012408"/>
                  </a:cubicBez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5720" tIns="66372" rIns="89232" bIns="66372" numCol="1" spcCol="1270" anchor="ctr" anchorCtr="0">
              <a:noAutofit/>
            </a:bodyPr>
            <a:lstStyle/>
            <a:p>
              <a:pPr marL="114300" lvl="1" indent="-114300" algn="l" defTabSz="533400">
                <a:lnSpc>
                  <a:spcPct val="150000"/>
                </a:lnSpc>
                <a:spcBef>
                  <a:spcPct val="0"/>
                </a:spcBef>
                <a:spcAft>
                  <a:spcPct val="15000"/>
                </a:spcAft>
                <a:buChar char="•"/>
              </a:pPr>
              <a:r>
                <a:rPr lang="zh-CN" sz="1200" b="0" i="0" kern="1200" baseline="0" dirty="0">
                  <a:latin typeface="+mn-ea"/>
                  <a:ea typeface="+mn-ea"/>
                </a:rPr>
                <a:t>边缘计算、雾计算和云计算的边界根据风电场的实际情况灵活配置</a:t>
              </a:r>
              <a:endParaRPr lang="zh-CN" sz="1200" kern="1200" dirty="0">
                <a:latin typeface="+mn-ea"/>
                <a:ea typeface="+mn-ea"/>
              </a:endParaRPr>
            </a:p>
          </p:txBody>
        </p:sp>
        <p:sp>
          <p:nvSpPr>
            <p:cNvPr id="8" name="任意多边形: 形状 7">
              <a:extLst>
                <a:ext uri="{FF2B5EF4-FFF2-40B4-BE49-F238E27FC236}">
                  <a16:creationId xmlns:a16="http://schemas.microsoft.com/office/drawing/2014/main" id="{458F8302-617E-4FE3-9435-436DE0B20150}"/>
                </a:ext>
              </a:extLst>
            </p:cNvPr>
            <p:cNvSpPr/>
            <p:nvPr/>
          </p:nvSpPr>
          <p:spPr>
            <a:xfrm>
              <a:off x="1350452" y="2049563"/>
              <a:ext cx="3416794" cy="1114191"/>
            </a:xfrm>
            <a:custGeom>
              <a:avLst/>
              <a:gdLst>
                <a:gd name="connsiteX0" fmla="*/ 0 w 3416794"/>
                <a:gd name="connsiteY0" fmla="*/ 185702 h 1114191"/>
                <a:gd name="connsiteX1" fmla="*/ 185702 w 3416794"/>
                <a:gd name="connsiteY1" fmla="*/ 0 h 1114191"/>
                <a:gd name="connsiteX2" fmla="*/ 3231092 w 3416794"/>
                <a:gd name="connsiteY2" fmla="*/ 0 h 1114191"/>
                <a:gd name="connsiteX3" fmla="*/ 3416794 w 3416794"/>
                <a:gd name="connsiteY3" fmla="*/ 185702 h 1114191"/>
                <a:gd name="connsiteX4" fmla="*/ 3416794 w 3416794"/>
                <a:gd name="connsiteY4" fmla="*/ 928489 h 1114191"/>
                <a:gd name="connsiteX5" fmla="*/ 3231092 w 3416794"/>
                <a:gd name="connsiteY5" fmla="*/ 1114191 h 1114191"/>
                <a:gd name="connsiteX6" fmla="*/ 185702 w 3416794"/>
                <a:gd name="connsiteY6" fmla="*/ 1114191 h 1114191"/>
                <a:gd name="connsiteX7" fmla="*/ 0 w 3416794"/>
                <a:gd name="connsiteY7" fmla="*/ 928489 h 1114191"/>
                <a:gd name="connsiteX8" fmla="*/ 0 w 3416794"/>
                <a:gd name="connsiteY8" fmla="*/ 185702 h 111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6794" h="1114191">
                  <a:moveTo>
                    <a:pt x="0" y="185702"/>
                  </a:moveTo>
                  <a:cubicBezTo>
                    <a:pt x="0" y="83142"/>
                    <a:pt x="83142" y="0"/>
                    <a:pt x="185702" y="0"/>
                  </a:cubicBezTo>
                  <a:lnTo>
                    <a:pt x="3231092" y="0"/>
                  </a:lnTo>
                  <a:cubicBezTo>
                    <a:pt x="3333652" y="0"/>
                    <a:pt x="3416794" y="83142"/>
                    <a:pt x="3416794" y="185702"/>
                  </a:cubicBezTo>
                  <a:lnTo>
                    <a:pt x="3416794" y="928489"/>
                  </a:lnTo>
                  <a:cubicBezTo>
                    <a:pt x="3416794" y="1031049"/>
                    <a:pt x="3333652" y="1114191"/>
                    <a:pt x="3231092" y="1114191"/>
                  </a:cubicBezTo>
                  <a:lnTo>
                    <a:pt x="185702" y="1114191"/>
                  </a:lnTo>
                  <a:cubicBezTo>
                    <a:pt x="83142" y="1114191"/>
                    <a:pt x="0" y="1031049"/>
                    <a:pt x="0" y="928489"/>
                  </a:cubicBezTo>
                  <a:lnTo>
                    <a:pt x="0" y="185702"/>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157260" tIns="105825" rIns="157260" bIns="105825" numCol="1" spcCol="1270" anchor="ctr" anchorCtr="0">
              <a:noAutofit/>
            </a:bodyPr>
            <a:lstStyle/>
            <a:p>
              <a:pPr marL="0" lvl="0" indent="0" algn="ctr" defTabSz="1200150">
                <a:lnSpc>
                  <a:spcPct val="150000"/>
                </a:lnSpc>
                <a:spcBef>
                  <a:spcPct val="0"/>
                </a:spcBef>
                <a:spcAft>
                  <a:spcPct val="35000"/>
                </a:spcAft>
                <a:buNone/>
              </a:pPr>
              <a:r>
                <a:rPr lang="zh-CN" sz="2700" b="0" i="0" kern="1200" baseline="0" dirty="0">
                  <a:latin typeface="+mn-ea"/>
                  <a:ea typeface="+mn-ea"/>
                </a:rPr>
                <a:t>计算边界的弹性划分</a:t>
              </a:r>
              <a:endParaRPr lang="zh-CN" sz="2700" kern="1200" dirty="0">
                <a:latin typeface="+mn-ea"/>
                <a:ea typeface="+mn-ea"/>
              </a:endParaRPr>
            </a:p>
          </p:txBody>
        </p:sp>
        <p:sp>
          <p:nvSpPr>
            <p:cNvPr id="9" name="任意多边形: 形状 8">
              <a:extLst>
                <a:ext uri="{FF2B5EF4-FFF2-40B4-BE49-F238E27FC236}">
                  <a16:creationId xmlns:a16="http://schemas.microsoft.com/office/drawing/2014/main" id="{E9DAC52F-3EF6-418A-B3F6-62423C559C5C}"/>
                </a:ext>
              </a:extLst>
            </p:cNvPr>
            <p:cNvSpPr/>
            <p:nvPr/>
          </p:nvSpPr>
          <p:spPr>
            <a:xfrm>
              <a:off x="4767246" y="3330884"/>
              <a:ext cx="6074300" cy="891352"/>
            </a:xfrm>
            <a:custGeom>
              <a:avLst/>
              <a:gdLst>
                <a:gd name="connsiteX0" fmla="*/ 148562 w 891352"/>
                <a:gd name="connsiteY0" fmla="*/ 0 h 6074300"/>
                <a:gd name="connsiteX1" fmla="*/ 742790 w 891352"/>
                <a:gd name="connsiteY1" fmla="*/ 0 h 6074300"/>
                <a:gd name="connsiteX2" fmla="*/ 891352 w 891352"/>
                <a:gd name="connsiteY2" fmla="*/ 148562 h 6074300"/>
                <a:gd name="connsiteX3" fmla="*/ 891352 w 891352"/>
                <a:gd name="connsiteY3" fmla="*/ 6074300 h 6074300"/>
                <a:gd name="connsiteX4" fmla="*/ 891352 w 891352"/>
                <a:gd name="connsiteY4" fmla="*/ 6074300 h 6074300"/>
                <a:gd name="connsiteX5" fmla="*/ 0 w 891352"/>
                <a:gd name="connsiteY5" fmla="*/ 6074300 h 6074300"/>
                <a:gd name="connsiteX6" fmla="*/ 0 w 891352"/>
                <a:gd name="connsiteY6" fmla="*/ 6074300 h 6074300"/>
                <a:gd name="connsiteX7" fmla="*/ 0 w 891352"/>
                <a:gd name="connsiteY7" fmla="*/ 148562 h 6074300"/>
                <a:gd name="connsiteX8" fmla="*/ 148562 w 891352"/>
                <a:gd name="connsiteY8" fmla="*/ 0 h 607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352" h="6074300">
                  <a:moveTo>
                    <a:pt x="891352" y="1012408"/>
                  </a:moveTo>
                  <a:lnTo>
                    <a:pt x="891352" y="5061892"/>
                  </a:lnTo>
                  <a:cubicBezTo>
                    <a:pt x="891352" y="5621031"/>
                    <a:pt x="881592" y="6074297"/>
                    <a:pt x="869552" y="6074297"/>
                  </a:cubicBezTo>
                  <a:lnTo>
                    <a:pt x="0" y="6074297"/>
                  </a:lnTo>
                  <a:lnTo>
                    <a:pt x="0" y="6074297"/>
                  </a:lnTo>
                  <a:lnTo>
                    <a:pt x="0" y="3"/>
                  </a:lnTo>
                  <a:lnTo>
                    <a:pt x="0" y="3"/>
                  </a:lnTo>
                  <a:lnTo>
                    <a:pt x="869552" y="3"/>
                  </a:lnTo>
                  <a:cubicBezTo>
                    <a:pt x="881592" y="3"/>
                    <a:pt x="891352" y="453269"/>
                    <a:pt x="891352" y="1012408"/>
                  </a:cubicBezTo>
                  <a:close/>
                </a:path>
              </a:pathLst>
            </a:custGeom>
          </p:spPr>
          <p:style>
            <a:lnRef idx="2">
              <a:schemeClr val="accent5">
                <a:tint val="40000"/>
                <a:alpha val="90000"/>
                <a:hueOff val="-3695877"/>
                <a:satOff val="-6408"/>
                <a:lumOff val="-644"/>
                <a:alphaOff val="0"/>
              </a:schemeClr>
            </a:lnRef>
            <a:fillRef idx="1">
              <a:schemeClr val="accent5">
                <a:tint val="40000"/>
                <a:alpha val="90000"/>
                <a:hueOff val="-3695877"/>
                <a:satOff val="-6408"/>
                <a:lumOff val="-644"/>
                <a:alphaOff val="0"/>
              </a:schemeClr>
            </a:fillRef>
            <a:effectRef idx="0">
              <a:schemeClr val="accent5">
                <a:tint val="40000"/>
                <a:alpha val="90000"/>
                <a:hueOff val="-3695877"/>
                <a:satOff val="-6408"/>
                <a:lumOff val="-644"/>
                <a:alphaOff val="0"/>
              </a:schemeClr>
            </a:effectRef>
            <a:fontRef idx="minor">
              <a:schemeClr val="dk1">
                <a:hueOff val="0"/>
                <a:satOff val="0"/>
                <a:lumOff val="0"/>
                <a:alphaOff val="0"/>
              </a:schemeClr>
            </a:fontRef>
          </p:style>
          <p:txBody>
            <a:bodyPr spcFirstLastPara="0" vert="horz" wrap="square" lIns="45720" tIns="66372" rIns="89232" bIns="66372" numCol="1" spcCol="1270" anchor="ctr" anchorCtr="0">
              <a:noAutofit/>
            </a:bodyPr>
            <a:lstStyle/>
            <a:p>
              <a:pPr marL="114300" lvl="1" indent="-114300" algn="l" defTabSz="533400">
                <a:lnSpc>
                  <a:spcPct val="150000"/>
                </a:lnSpc>
                <a:spcBef>
                  <a:spcPct val="0"/>
                </a:spcBef>
                <a:spcAft>
                  <a:spcPct val="15000"/>
                </a:spcAft>
                <a:buChar char="•"/>
              </a:pPr>
              <a:r>
                <a:rPr lang="zh-CN" sz="1200" b="0" i="0" kern="1200" baseline="0" dirty="0">
                  <a:latin typeface="+mn-ea"/>
                  <a:ea typeface="+mn-ea"/>
                </a:rPr>
                <a:t>各种机器学习和人工智能算法可根据不同需求在不同的层配置相应功能版本</a:t>
              </a:r>
              <a:endParaRPr lang="zh-CN" sz="1200" kern="1200" dirty="0">
                <a:latin typeface="+mn-ea"/>
                <a:ea typeface="+mn-ea"/>
              </a:endParaRPr>
            </a:p>
          </p:txBody>
        </p:sp>
        <p:sp>
          <p:nvSpPr>
            <p:cNvPr id="10" name="任意多边形: 形状 9">
              <a:extLst>
                <a:ext uri="{FF2B5EF4-FFF2-40B4-BE49-F238E27FC236}">
                  <a16:creationId xmlns:a16="http://schemas.microsoft.com/office/drawing/2014/main" id="{B3EE5589-C685-498C-A035-23B92BEDA0A3}"/>
                </a:ext>
              </a:extLst>
            </p:cNvPr>
            <p:cNvSpPr/>
            <p:nvPr/>
          </p:nvSpPr>
          <p:spPr>
            <a:xfrm>
              <a:off x="1350452" y="3219463"/>
              <a:ext cx="3416794" cy="1114191"/>
            </a:xfrm>
            <a:custGeom>
              <a:avLst/>
              <a:gdLst>
                <a:gd name="connsiteX0" fmla="*/ 0 w 3416794"/>
                <a:gd name="connsiteY0" fmla="*/ 185702 h 1114191"/>
                <a:gd name="connsiteX1" fmla="*/ 185702 w 3416794"/>
                <a:gd name="connsiteY1" fmla="*/ 0 h 1114191"/>
                <a:gd name="connsiteX2" fmla="*/ 3231092 w 3416794"/>
                <a:gd name="connsiteY2" fmla="*/ 0 h 1114191"/>
                <a:gd name="connsiteX3" fmla="*/ 3416794 w 3416794"/>
                <a:gd name="connsiteY3" fmla="*/ 185702 h 1114191"/>
                <a:gd name="connsiteX4" fmla="*/ 3416794 w 3416794"/>
                <a:gd name="connsiteY4" fmla="*/ 928489 h 1114191"/>
                <a:gd name="connsiteX5" fmla="*/ 3231092 w 3416794"/>
                <a:gd name="connsiteY5" fmla="*/ 1114191 h 1114191"/>
                <a:gd name="connsiteX6" fmla="*/ 185702 w 3416794"/>
                <a:gd name="connsiteY6" fmla="*/ 1114191 h 1114191"/>
                <a:gd name="connsiteX7" fmla="*/ 0 w 3416794"/>
                <a:gd name="connsiteY7" fmla="*/ 928489 h 1114191"/>
                <a:gd name="connsiteX8" fmla="*/ 0 w 3416794"/>
                <a:gd name="connsiteY8" fmla="*/ 185702 h 111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6794" h="1114191">
                  <a:moveTo>
                    <a:pt x="0" y="185702"/>
                  </a:moveTo>
                  <a:cubicBezTo>
                    <a:pt x="0" y="83142"/>
                    <a:pt x="83142" y="0"/>
                    <a:pt x="185702" y="0"/>
                  </a:cubicBezTo>
                  <a:lnTo>
                    <a:pt x="3231092" y="0"/>
                  </a:lnTo>
                  <a:cubicBezTo>
                    <a:pt x="3333652" y="0"/>
                    <a:pt x="3416794" y="83142"/>
                    <a:pt x="3416794" y="185702"/>
                  </a:cubicBezTo>
                  <a:lnTo>
                    <a:pt x="3416794" y="928489"/>
                  </a:lnTo>
                  <a:cubicBezTo>
                    <a:pt x="3416794" y="1031049"/>
                    <a:pt x="3333652" y="1114191"/>
                    <a:pt x="3231092" y="1114191"/>
                  </a:cubicBezTo>
                  <a:lnTo>
                    <a:pt x="185702" y="1114191"/>
                  </a:lnTo>
                  <a:cubicBezTo>
                    <a:pt x="83142" y="1114191"/>
                    <a:pt x="0" y="1031049"/>
                    <a:pt x="0" y="928489"/>
                  </a:cubicBezTo>
                  <a:lnTo>
                    <a:pt x="0" y="185702"/>
                  </a:lnTo>
                  <a:close/>
                </a:path>
              </a:pathLst>
            </a:custGeom>
          </p:spPr>
          <p:style>
            <a:lnRef idx="3">
              <a:schemeClr val="lt1">
                <a:hueOff val="0"/>
                <a:satOff val="0"/>
                <a:lumOff val="0"/>
                <a:alphaOff val="0"/>
              </a:schemeClr>
            </a:lnRef>
            <a:fillRef idx="1">
              <a:schemeClr val="accent5">
                <a:hueOff val="-3676672"/>
                <a:satOff val="-5114"/>
                <a:lumOff val="-1961"/>
                <a:alphaOff val="0"/>
              </a:schemeClr>
            </a:fillRef>
            <a:effectRef idx="1">
              <a:schemeClr val="accent5">
                <a:hueOff val="-3676672"/>
                <a:satOff val="-5114"/>
                <a:lumOff val="-1961"/>
                <a:alphaOff val="0"/>
              </a:schemeClr>
            </a:effectRef>
            <a:fontRef idx="minor">
              <a:schemeClr val="lt1"/>
            </a:fontRef>
          </p:style>
          <p:txBody>
            <a:bodyPr spcFirstLastPara="0" vert="horz" wrap="square" lIns="157260" tIns="105825" rIns="157260" bIns="105825" numCol="1" spcCol="1270" anchor="ctr" anchorCtr="0">
              <a:noAutofit/>
            </a:bodyPr>
            <a:lstStyle/>
            <a:p>
              <a:pPr marL="0" lvl="0" indent="0" algn="ctr" defTabSz="1200150">
                <a:lnSpc>
                  <a:spcPct val="150000"/>
                </a:lnSpc>
                <a:spcBef>
                  <a:spcPct val="0"/>
                </a:spcBef>
                <a:spcAft>
                  <a:spcPct val="35000"/>
                </a:spcAft>
                <a:buNone/>
              </a:pPr>
              <a:r>
                <a:rPr lang="zh-CN" sz="2700" b="0" i="0" kern="1200" baseline="0" dirty="0">
                  <a:latin typeface="+mn-ea"/>
                  <a:ea typeface="+mn-ea"/>
                </a:rPr>
                <a:t>计算方法的弹性配置</a:t>
              </a:r>
              <a:endParaRPr lang="zh-CN" sz="2700" kern="1200" dirty="0">
                <a:latin typeface="+mn-ea"/>
                <a:ea typeface="+mn-ea"/>
              </a:endParaRPr>
            </a:p>
          </p:txBody>
        </p:sp>
        <p:sp>
          <p:nvSpPr>
            <p:cNvPr id="11" name="任意多边形: 形状 10">
              <a:extLst>
                <a:ext uri="{FF2B5EF4-FFF2-40B4-BE49-F238E27FC236}">
                  <a16:creationId xmlns:a16="http://schemas.microsoft.com/office/drawing/2014/main" id="{310B5420-1E8C-43FC-BFB0-DFE2EBB3DFB5}"/>
                </a:ext>
              </a:extLst>
            </p:cNvPr>
            <p:cNvSpPr/>
            <p:nvPr/>
          </p:nvSpPr>
          <p:spPr>
            <a:xfrm>
              <a:off x="4767246" y="4500784"/>
              <a:ext cx="6074300" cy="891352"/>
            </a:xfrm>
            <a:custGeom>
              <a:avLst/>
              <a:gdLst>
                <a:gd name="connsiteX0" fmla="*/ 148562 w 891352"/>
                <a:gd name="connsiteY0" fmla="*/ 0 h 6074300"/>
                <a:gd name="connsiteX1" fmla="*/ 742790 w 891352"/>
                <a:gd name="connsiteY1" fmla="*/ 0 h 6074300"/>
                <a:gd name="connsiteX2" fmla="*/ 891352 w 891352"/>
                <a:gd name="connsiteY2" fmla="*/ 148562 h 6074300"/>
                <a:gd name="connsiteX3" fmla="*/ 891352 w 891352"/>
                <a:gd name="connsiteY3" fmla="*/ 6074300 h 6074300"/>
                <a:gd name="connsiteX4" fmla="*/ 891352 w 891352"/>
                <a:gd name="connsiteY4" fmla="*/ 6074300 h 6074300"/>
                <a:gd name="connsiteX5" fmla="*/ 0 w 891352"/>
                <a:gd name="connsiteY5" fmla="*/ 6074300 h 6074300"/>
                <a:gd name="connsiteX6" fmla="*/ 0 w 891352"/>
                <a:gd name="connsiteY6" fmla="*/ 6074300 h 6074300"/>
                <a:gd name="connsiteX7" fmla="*/ 0 w 891352"/>
                <a:gd name="connsiteY7" fmla="*/ 148562 h 6074300"/>
                <a:gd name="connsiteX8" fmla="*/ 148562 w 891352"/>
                <a:gd name="connsiteY8" fmla="*/ 0 h 607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352" h="6074300">
                  <a:moveTo>
                    <a:pt x="891352" y="1012408"/>
                  </a:moveTo>
                  <a:lnTo>
                    <a:pt x="891352" y="5061892"/>
                  </a:lnTo>
                  <a:cubicBezTo>
                    <a:pt x="891352" y="5621031"/>
                    <a:pt x="881592" y="6074297"/>
                    <a:pt x="869552" y="6074297"/>
                  </a:cubicBezTo>
                  <a:lnTo>
                    <a:pt x="0" y="6074297"/>
                  </a:lnTo>
                  <a:lnTo>
                    <a:pt x="0" y="6074297"/>
                  </a:lnTo>
                  <a:lnTo>
                    <a:pt x="0" y="3"/>
                  </a:lnTo>
                  <a:lnTo>
                    <a:pt x="0" y="3"/>
                  </a:lnTo>
                  <a:lnTo>
                    <a:pt x="869552" y="3"/>
                  </a:lnTo>
                  <a:cubicBezTo>
                    <a:pt x="881592" y="3"/>
                    <a:pt x="891352" y="453269"/>
                    <a:pt x="891352" y="1012408"/>
                  </a:cubicBezTo>
                  <a:close/>
                </a:path>
              </a:pathLst>
            </a:custGeom>
          </p:spPr>
          <p:style>
            <a:lnRef idx="2">
              <a:schemeClr val="accent5">
                <a:tint val="40000"/>
                <a:alpha val="90000"/>
                <a:hueOff val="-7391755"/>
                <a:satOff val="-12816"/>
                <a:lumOff val="-1289"/>
                <a:alphaOff val="0"/>
              </a:schemeClr>
            </a:lnRef>
            <a:fillRef idx="1">
              <a:schemeClr val="accent5">
                <a:tint val="40000"/>
                <a:alpha val="90000"/>
                <a:hueOff val="-7391755"/>
                <a:satOff val="-12816"/>
                <a:lumOff val="-1289"/>
                <a:alphaOff val="0"/>
              </a:schemeClr>
            </a:fillRef>
            <a:effectRef idx="0">
              <a:schemeClr val="accent5">
                <a:tint val="40000"/>
                <a:alpha val="90000"/>
                <a:hueOff val="-7391755"/>
                <a:satOff val="-12816"/>
                <a:lumOff val="-1289"/>
                <a:alphaOff val="0"/>
              </a:schemeClr>
            </a:effectRef>
            <a:fontRef idx="minor">
              <a:schemeClr val="dk1">
                <a:hueOff val="0"/>
                <a:satOff val="0"/>
                <a:lumOff val="0"/>
                <a:alphaOff val="0"/>
              </a:schemeClr>
            </a:fontRef>
          </p:style>
          <p:txBody>
            <a:bodyPr spcFirstLastPara="0" vert="horz" wrap="square" lIns="45720" tIns="66372" rIns="89232" bIns="66372" numCol="1" spcCol="1270" anchor="ctr" anchorCtr="0">
              <a:noAutofit/>
            </a:bodyPr>
            <a:lstStyle/>
            <a:p>
              <a:pPr marL="114300" lvl="1" indent="-114300" algn="l" defTabSz="533400">
                <a:lnSpc>
                  <a:spcPct val="150000"/>
                </a:lnSpc>
                <a:spcBef>
                  <a:spcPct val="0"/>
                </a:spcBef>
                <a:spcAft>
                  <a:spcPct val="15000"/>
                </a:spcAft>
                <a:buChar char="•"/>
              </a:pPr>
              <a:r>
                <a:rPr lang="zh-CN" sz="1200" b="0" i="0" kern="1200" baseline="0" dirty="0">
                  <a:latin typeface="+mn-ea"/>
                  <a:ea typeface="+mn-ea"/>
                </a:rPr>
                <a:t>智慧风电体系架构可以根据需要将不同的计算力灵活配置到不同的功能层</a:t>
              </a:r>
              <a:r>
                <a:rPr lang="zh-CN" altLang="en-US" sz="1200" b="0" i="0" kern="1200" baseline="0" dirty="0">
                  <a:latin typeface="+mn-ea"/>
                  <a:ea typeface="+mn-ea"/>
                </a:rPr>
                <a:t>。</a:t>
              </a:r>
              <a:endParaRPr lang="zh-CN" sz="1200" kern="1200" dirty="0">
                <a:latin typeface="+mn-ea"/>
                <a:ea typeface="+mn-ea"/>
              </a:endParaRPr>
            </a:p>
            <a:p>
              <a:pPr marL="114300" lvl="1" indent="-114300" algn="l" defTabSz="533400">
                <a:lnSpc>
                  <a:spcPct val="150000"/>
                </a:lnSpc>
                <a:spcBef>
                  <a:spcPct val="0"/>
                </a:spcBef>
                <a:spcAft>
                  <a:spcPct val="15000"/>
                </a:spcAft>
                <a:buChar char="•"/>
              </a:pPr>
              <a:r>
                <a:rPr lang="en-US" altLang="zh-CN" sz="1200" b="0" i="0" kern="1200" baseline="0" dirty="0" err="1">
                  <a:latin typeface="+mn-ea"/>
                  <a:ea typeface="+mn-ea"/>
                </a:rPr>
                <a:t>Eg</a:t>
              </a:r>
              <a:r>
                <a:rPr lang="zh-CN" altLang="en-US" sz="1200" b="0" i="0" kern="1200" baseline="0" dirty="0">
                  <a:latin typeface="+mn-ea"/>
                  <a:ea typeface="+mn-ea"/>
                </a:rPr>
                <a:t>：</a:t>
              </a:r>
              <a:r>
                <a:rPr lang="zh-CN" sz="1200" b="0" i="0" kern="1200" baseline="0" dirty="0">
                  <a:latin typeface="+mn-ea"/>
                  <a:ea typeface="+mn-ea"/>
                </a:rPr>
                <a:t>由于计算资源的限制，之前</a:t>
              </a:r>
              <a:r>
                <a:rPr lang="en-US" sz="1200" b="0" i="0" kern="1200" baseline="0" dirty="0">
                  <a:latin typeface="+mn-ea"/>
                  <a:ea typeface="+mn-ea"/>
                </a:rPr>
                <a:t>AI</a:t>
              </a:r>
              <a:r>
                <a:rPr lang="zh-CN" sz="1200" b="0" i="0" kern="1200" baseline="0" dirty="0">
                  <a:latin typeface="+mn-ea"/>
                  <a:ea typeface="+mn-ea"/>
                </a:rPr>
                <a:t>算法的训练需要在云端完成，边缘端只部署模型，随着边缘计算技术的发展，可以将云计算服务部分下沉，行成边缘云计算</a:t>
              </a:r>
              <a:r>
                <a:rPr lang="zh-CN" altLang="en-US" sz="1200" b="0" i="0" kern="1200" baseline="0" dirty="0">
                  <a:latin typeface="+mn-ea"/>
                  <a:ea typeface="+mn-ea"/>
                </a:rPr>
                <a:t>。</a:t>
              </a:r>
              <a:endParaRPr lang="zh-CN" sz="1200" kern="1200" dirty="0">
                <a:latin typeface="+mn-ea"/>
                <a:ea typeface="+mn-ea"/>
              </a:endParaRPr>
            </a:p>
          </p:txBody>
        </p:sp>
        <p:sp>
          <p:nvSpPr>
            <p:cNvPr id="12" name="任意多边形: 形状 11">
              <a:extLst>
                <a:ext uri="{FF2B5EF4-FFF2-40B4-BE49-F238E27FC236}">
                  <a16:creationId xmlns:a16="http://schemas.microsoft.com/office/drawing/2014/main" id="{A45FF452-2557-4DF3-B0BC-4BF76DA9E8E5}"/>
                </a:ext>
              </a:extLst>
            </p:cNvPr>
            <p:cNvSpPr/>
            <p:nvPr/>
          </p:nvSpPr>
          <p:spPr>
            <a:xfrm>
              <a:off x="1350452" y="4389364"/>
              <a:ext cx="3416794" cy="1114191"/>
            </a:xfrm>
            <a:custGeom>
              <a:avLst/>
              <a:gdLst>
                <a:gd name="connsiteX0" fmla="*/ 0 w 3416794"/>
                <a:gd name="connsiteY0" fmla="*/ 185702 h 1114191"/>
                <a:gd name="connsiteX1" fmla="*/ 185702 w 3416794"/>
                <a:gd name="connsiteY1" fmla="*/ 0 h 1114191"/>
                <a:gd name="connsiteX2" fmla="*/ 3231092 w 3416794"/>
                <a:gd name="connsiteY2" fmla="*/ 0 h 1114191"/>
                <a:gd name="connsiteX3" fmla="*/ 3416794 w 3416794"/>
                <a:gd name="connsiteY3" fmla="*/ 185702 h 1114191"/>
                <a:gd name="connsiteX4" fmla="*/ 3416794 w 3416794"/>
                <a:gd name="connsiteY4" fmla="*/ 928489 h 1114191"/>
                <a:gd name="connsiteX5" fmla="*/ 3231092 w 3416794"/>
                <a:gd name="connsiteY5" fmla="*/ 1114191 h 1114191"/>
                <a:gd name="connsiteX6" fmla="*/ 185702 w 3416794"/>
                <a:gd name="connsiteY6" fmla="*/ 1114191 h 1114191"/>
                <a:gd name="connsiteX7" fmla="*/ 0 w 3416794"/>
                <a:gd name="connsiteY7" fmla="*/ 928489 h 1114191"/>
                <a:gd name="connsiteX8" fmla="*/ 0 w 3416794"/>
                <a:gd name="connsiteY8" fmla="*/ 185702 h 111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6794" h="1114191">
                  <a:moveTo>
                    <a:pt x="0" y="185702"/>
                  </a:moveTo>
                  <a:cubicBezTo>
                    <a:pt x="0" y="83142"/>
                    <a:pt x="83142" y="0"/>
                    <a:pt x="185702" y="0"/>
                  </a:cubicBezTo>
                  <a:lnTo>
                    <a:pt x="3231092" y="0"/>
                  </a:lnTo>
                  <a:cubicBezTo>
                    <a:pt x="3333652" y="0"/>
                    <a:pt x="3416794" y="83142"/>
                    <a:pt x="3416794" y="185702"/>
                  </a:cubicBezTo>
                  <a:lnTo>
                    <a:pt x="3416794" y="928489"/>
                  </a:lnTo>
                  <a:cubicBezTo>
                    <a:pt x="3416794" y="1031049"/>
                    <a:pt x="3333652" y="1114191"/>
                    <a:pt x="3231092" y="1114191"/>
                  </a:cubicBezTo>
                  <a:lnTo>
                    <a:pt x="185702" y="1114191"/>
                  </a:lnTo>
                  <a:cubicBezTo>
                    <a:pt x="83142" y="1114191"/>
                    <a:pt x="0" y="1031049"/>
                    <a:pt x="0" y="928489"/>
                  </a:cubicBezTo>
                  <a:lnTo>
                    <a:pt x="0" y="185702"/>
                  </a:lnTo>
                  <a:close/>
                </a:path>
              </a:pathLst>
            </a:custGeom>
          </p:spPr>
          <p:style>
            <a:lnRef idx="3">
              <a:schemeClr val="lt1">
                <a:hueOff val="0"/>
                <a:satOff val="0"/>
                <a:lumOff val="0"/>
                <a:alphaOff val="0"/>
              </a:schemeClr>
            </a:lnRef>
            <a:fillRef idx="1">
              <a:schemeClr val="accent5">
                <a:hueOff val="-7353344"/>
                <a:satOff val="-10228"/>
                <a:lumOff val="-3922"/>
                <a:alphaOff val="0"/>
              </a:schemeClr>
            </a:fillRef>
            <a:effectRef idx="1">
              <a:schemeClr val="accent5">
                <a:hueOff val="-7353344"/>
                <a:satOff val="-10228"/>
                <a:lumOff val="-3922"/>
                <a:alphaOff val="0"/>
              </a:schemeClr>
            </a:effectRef>
            <a:fontRef idx="minor">
              <a:schemeClr val="lt1"/>
            </a:fontRef>
          </p:style>
          <p:txBody>
            <a:bodyPr spcFirstLastPara="0" vert="horz" wrap="square" lIns="157260" tIns="105825" rIns="157260" bIns="105825" numCol="1" spcCol="1270" anchor="ctr" anchorCtr="0">
              <a:noAutofit/>
            </a:bodyPr>
            <a:lstStyle/>
            <a:p>
              <a:pPr marL="0" lvl="0" indent="0" algn="ctr" defTabSz="1200150">
                <a:lnSpc>
                  <a:spcPct val="150000"/>
                </a:lnSpc>
                <a:spcBef>
                  <a:spcPct val="0"/>
                </a:spcBef>
                <a:spcAft>
                  <a:spcPct val="35000"/>
                </a:spcAft>
                <a:buNone/>
              </a:pPr>
              <a:r>
                <a:rPr lang="zh-CN" sz="2700" b="0" i="0" kern="1200" baseline="0" dirty="0">
                  <a:latin typeface="+mn-ea"/>
                  <a:ea typeface="+mn-ea"/>
                </a:rPr>
                <a:t>计算力的弹性配置</a:t>
              </a:r>
              <a:endParaRPr lang="zh-CN" sz="2700" kern="1200" dirty="0">
                <a:latin typeface="+mn-ea"/>
                <a:ea typeface="+mn-ea"/>
              </a:endParaRPr>
            </a:p>
          </p:txBody>
        </p:sp>
      </p:grpSp>
      <p:sp>
        <p:nvSpPr>
          <p:cNvPr id="5" name="矩形 4">
            <a:extLst>
              <a:ext uri="{FF2B5EF4-FFF2-40B4-BE49-F238E27FC236}">
                <a16:creationId xmlns:a16="http://schemas.microsoft.com/office/drawing/2014/main" id="{22AB6E58-5252-4148-B5B7-A7A675A6166D}"/>
              </a:ext>
            </a:extLst>
          </p:cNvPr>
          <p:cNvSpPr/>
          <p:nvPr/>
        </p:nvSpPr>
        <p:spPr>
          <a:xfrm>
            <a:off x="885825" y="838406"/>
            <a:ext cx="9239250" cy="787075"/>
          </a:xfrm>
          <a:prstGeom prst="rect">
            <a:avLst/>
          </a:prstGeom>
        </p:spPr>
        <p:txBody>
          <a:bodyPr wrap="square">
            <a:spAutoFit/>
          </a:bodyPr>
          <a:lstStyle/>
          <a:p>
            <a:pPr marL="285750" lvl="0" indent="-285750">
              <a:lnSpc>
                <a:spcPct val="150000"/>
              </a:lnSpc>
              <a:buFont typeface="Arial" panose="020B0604020202020204" pitchFamily="34" charset="0"/>
              <a:buChar char="•"/>
            </a:pPr>
            <a:r>
              <a:rPr lang="zh-CN" altLang="zh-CN" sz="1600" dirty="0">
                <a:solidFill>
                  <a:schemeClr val="bg1"/>
                </a:solidFill>
              </a:rPr>
              <a:t>异构计算资源的弹性配置技术</a:t>
            </a:r>
            <a:r>
              <a:rPr lang="zh-CN" altLang="en-US" sz="1600" dirty="0">
                <a:solidFill>
                  <a:schemeClr val="bg1"/>
                </a:solidFill>
              </a:rPr>
              <a:t>，</a:t>
            </a:r>
            <a:r>
              <a:rPr lang="zh-CN" altLang="zh-CN" sz="1600" dirty="0">
                <a:solidFill>
                  <a:schemeClr val="bg1"/>
                </a:solidFill>
              </a:rPr>
              <a:t>是智慧风电体系架构的核心特征，也是智慧风电适应不同外部环境，实现智慧风电系统思维，构建良好风电生态的有力保证。</a:t>
            </a:r>
            <a:endParaRPr lang="zh-CN" altLang="en-US" sz="1600" dirty="0">
              <a:solidFill>
                <a:schemeClr val="bg1"/>
              </a:solidFill>
            </a:endParaRPr>
          </a:p>
        </p:txBody>
      </p:sp>
    </p:spTree>
    <p:extLst>
      <p:ext uri="{BB962C8B-B14F-4D97-AF65-F5344CB8AC3E}">
        <p14:creationId xmlns:p14="http://schemas.microsoft.com/office/powerpoint/2010/main" val="182058273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59A39-630E-4567-AF95-DB52467A49A5}"/>
              </a:ext>
            </a:extLst>
          </p:cNvPr>
          <p:cNvSpPr>
            <a:spLocks noGrp="1"/>
          </p:cNvSpPr>
          <p:nvPr>
            <p:ph type="title"/>
          </p:nvPr>
        </p:nvSpPr>
        <p:spPr/>
        <p:txBody>
          <a:bodyPr/>
          <a:lstStyle/>
          <a:p>
            <a:r>
              <a:rPr lang="zh-CN" altLang="en-US" dirty="0"/>
              <a:t>信息系统关键技术</a:t>
            </a:r>
            <a:r>
              <a:rPr lang="en-US" altLang="zh-CN" dirty="0"/>
              <a:t>4</a:t>
            </a:r>
            <a:r>
              <a:rPr lang="zh-CN" altLang="en-US" dirty="0"/>
              <a:t>：</a:t>
            </a:r>
            <a:r>
              <a:rPr lang="zh-CN" altLang="zh-CN" dirty="0"/>
              <a:t>多源异构数据融合技术</a:t>
            </a:r>
            <a:endParaRPr lang="zh-CN" altLang="en-US" dirty="0"/>
          </a:p>
        </p:txBody>
      </p:sp>
      <p:sp>
        <p:nvSpPr>
          <p:cNvPr id="3" name="内容占位符 2">
            <a:extLst>
              <a:ext uri="{FF2B5EF4-FFF2-40B4-BE49-F238E27FC236}">
                <a16:creationId xmlns:a16="http://schemas.microsoft.com/office/drawing/2014/main" id="{A56637C5-E522-482A-9B37-36BFD756548F}"/>
              </a:ext>
            </a:extLst>
          </p:cNvPr>
          <p:cNvSpPr>
            <a:spLocks noGrp="1"/>
          </p:cNvSpPr>
          <p:nvPr>
            <p:ph idx="1"/>
          </p:nvPr>
        </p:nvSpPr>
        <p:spPr>
          <a:xfrm>
            <a:off x="677209" y="1613653"/>
            <a:ext cx="5142566" cy="3889364"/>
          </a:xfrm>
        </p:spPr>
        <p:txBody>
          <a:bodyPr/>
          <a:lstStyle/>
          <a:p>
            <a:pPr>
              <a:lnSpc>
                <a:spcPct val="150000"/>
              </a:lnSpc>
            </a:pPr>
            <a:r>
              <a:rPr lang="zh-CN" altLang="en-US" sz="1800" b="1" dirty="0">
                <a:latin typeface="+mn-ea"/>
              </a:rPr>
              <a:t>背景：</a:t>
            </a:r>
            <a:r>
              <a:rPr lang="zh-CN" altLang="zh-CN" dirty="0">
                <a:latin typeface="+mn-ea"/>
              </a:rPr>
              <a:t>风电机组有大量不同类型的传感器</a:t>
            </a:r>
            <a:r>
              <a:rPr lang="zh-CN" altLang="en-US" dirty="0">
                <a:latin typeface="+mn-ea"/>
              </a:rPr>
              <a:t>（</a:t>
            </a:r>
            <a:r>
              <a:rPr lang="zh-CN" altLang="zh-CN" dirty="0">
                <a:latin typeface="+mn-ea"/>
              </a:rPr>
              <a:t>振动传感器、红外传感器、视频传感器</a:t>
            </a:r>
            <a:r>
              <a:rPr lang="zh-CN" altLang="en-US" dirty="0">
                <a:latin typeface="+mn-ea"/>
              </a:rPr>
              <a:t>、温度湿度传感器</a:t>
            </a:r>
            <a:r>
              <a:rPr lang="zh-CN" altLang="zh-CN" dirty="0">
                <a:latin typeface="+mn-ea"/>
              </a:rPr>
              <a:t>等</a:t>
            </a:r>
            <a:r>
              <a:rPr lang="zh-CN" altLang="en-US" dirty="0">
                <a:latin typeface="+mn-ea"/>
              </a:rPr>
              <a:t>）</a:t>
            </a:r>
            <a:r>
              <a:rPr lang="zh-CN" altLang="zh-CN" dirty="0">
                <a:latin typeface="+mn-ea"/>
              </a:rPr>
              <a:t>，数据呈现出多维异构、时空关联等物理特性</a:t>
            </a:r>
            <a:endParaRPr lang="en-US" altLang="zh-CN" dirty="0">
              <a:latin typeface="+mn-ea"/>
            </a:endParaRPr>
          </a:p>
          <a:p>
            <a:pPr>
              <a:lnSpc>
                <a:spcPct val="150000"/>
              </a:lnSpc>
            </a:pPr>
            <a:r>
              <a:rPr lang="zh-CN" altLang="en-US" sz="1800" b="1" dirty="0">
                <a:latin typeface="+mn-ea"/>
              </a:rPr>
              <a:t>作用：</a:t>
            </a:r>
            <a:r>
              <a:rPr lang="zh-CN" altLang="zh-CN" dirty="0">
                <a:latin typeface="+mn-ea"/>
              </a:rPr>
              <a:t>将来源不同、异构且具有实时要求的数据融合起来</a:t>
            </a:r>
            <a:r>
              <a:rPr lang="zh-CN" altLang="en-US" dirty="0">
                <a:latin typeface="+mn-ea"/>
              </a:rPr>
              <a:t>，</a:t>
            </a:r>
            <a:r>
              <a:rPr lang="zh-CN" altLang="zh-CN" dirty="0">
                <a:latin typeface="+mn-ea"/>
              </a:rPr>
              <a:t>为智慧风电系统的决策分析提供数据质量保证</a:t>
            </a:r>
            <a:endParaRPr lang="en-US" altLang="zh-CN" dirty="0">
              <a:latin typeface="+mn-ea"/>
            </a:endParaRPr>
          </a:p>
          <a:p>
            <a:pPr>
              <a:lnSpc>
                <a:spcPct val="150000"/>
              </a:lnSpc>
            </a:pPr>
            <a:r>
              <a:rPr lang="zh-CN" altLang="en-US" sz="1800" b="1" dirty="0">
                <a:latin typeface="+mn-ea"/>
              </a:rPr>
              <a:t>融合策略：</a:t>
            </a:r>
            <a:r>
              <a:rPr lang="zh-CN" altLang="zh-CN" dirty="0">
                <a:latin typeface="+mn-ea"/>
              </a:rPr>
              <a:t>像素级、特征级</a:t>
            </a:r>
            <a:r>
              <a:rPr lang="zh-CN" altLang="en-US" dirty="0">
                <a:latin typeface="+mn-ea"/>
              </a:rPr>
              <a:t>、</a:t>
            </a:r>
            <a:r>
              <a:rPr lang="zh-CN" altLang="zh-CN" dirty="0">
                <a:latin typeface="+mn-ea"/>
              </a:rPr>
              <a:t>决策级融合策略</a:t>
            </a:r>
            <a:endParaRPr lang="en-US" altLang="zh-CN" dirty="0">
              <a:latin typeface="+mn-ea"/>
            </a:endParaRPr>
          </a:p>
        </p:txBody>
      </p:sp>
      <p:pic>
        <p:nvPicPr>
          <p:cNvPr id="7" name="图片 6">
            <a:extLst>
              <a:ext uri="{FF2B5EF4-FFF2-40B4-BE49-F238E27FC236}">
                <a16:creationId xmlns:a16="http://schemas.microsoft.com/office/drawing/2014/main" id="{9B2912E2-DAF6-4EAA-8D1B-33F786BE9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7" y="1613653"/>
            <a:ext cx="4736842" cy="3770526"/>
          </a:xfrm>
          <a:prstGeom prst="rect">
            <a:avLst/>
          </a:prstGeom>
        </p:spPr>
      </p:pic>
    </p:spTree>
    <p:extLst>
      <p:ext uri="{BB962C8B-B14F-4D97-AF65-F5344CB8AC3E}">
        <p14:creationId xmlns:p14="http://schemas.microsoft.com/office/powerpoint/2010/main" val="179562084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59A39-630E-4567-AF95-DB52467A49A5}"/>
              </a:ext>
            </a:extLst>
          </p:cNvPr>
          <p:cNvSpPr>
            <a:spLocks noGrp="1"/>
          </p:cNvSpPr>
          <p:nvPr>
            <p:ph type="title"/>
          </p:nvPr>
        </p:nvSpPr>
        <p:spPr/>
        <p:txBody>
          <a:bodyPr/>
          <a:lstStyle/>
          <a:p>
            <a:r>
              <a:rPr lang="zh-CN" altLang="en-US" dirty="0"/>
              <a:t>信息系统关键技术</a:t>
            </a:r>
            <a:r>
              <a:rPr lang="en-US" altLang="zh-CN" dirty="0"/>
              <a:t>5</a:t>
            </a:r>
            <a:r>
              <a:rPr lang="zh-CN" altLang="en-US" dirty="0"/>
              <a:t>：智能诊断预警</a:t>
            </a:r>
            <a:r>
              <a:rPr lang="zh-CN" altLang="zh-CN" dirty="0"/>
              <a:t>技术</a:t>
            </a:r>
            <a:endParaRPr lang="zh-CN" altLang="en-US" dirty="0"/>
          </a:p>
        </p:txBody>
      </p:sp>
      <p:sp>
        <p:nvSpPr>
          <p:cNvPr id="3" name="内容占位符 2">
            <a:extLst>
              <a:ext uri="{FF2B5EF4-FFF2-40B4-BE49-F238E27FC236}">
                <a16:creationId xmlns:a16="http://schemas.microsoft.com/office/drawing/2014/main" id="{A56637C5-E522-482A-9B37-36BFD756548F}"/>
              </a:ext>
            </a:extLst>
          </p:cNvPr>
          <p:cNvSpPr>
            <a:spLocks noGrp="1"/>
          </p:cNvSpPr>
          <p:nvPr>
            <p:ph idx="1"/>
          </p:nvPr>
        </p:nvSpPr>
        <p:spPr>
          <a:xfrm>
            <a:off x="581958" y="978240"/>
            <a:ext cx="11238567" cy="648000"/>
          </a:xfrm>
        </p:spPr>
        <p:txBody>
          <a:bodyPr/>
          <a:lstStyle/>
          <a:p>
            <a:r>
              <a:rPr lang="zh-CN" altLang="en-US" dirty="0"/>
              <a:t>基于</a:t>
            </a:r>
            <a:r>
              <a:rPr lang="en-US" altLang="zh-CN" dirty="0"/>
              <a:t>ML</a:t>
            </a:r>
            <a:r>
              <a:rPr lang="zh-CN" altLang="en-US" dirty="0"/>
              <a:t>、统计学、专家经验等技术，进行风电机组</a:t>
            </a:r>
            <a:r>
              <a:rPr lang="zh-CN" altLang="zh-CN" dirty="0"/>
              <a:t>状态监测和故障诊断预警，及时掌握其运行状态，及早发现潜在故障，降低故障率</a:t>
            </a:r>
            <a:r>
              <a:rPr lang="zh-CN" altLang="en-US" dirty="0"/>
              <a:t>、</a:t>
            </a:r>
            <a:r>
              <a:rPr lang="zh-CN" altLang="zh-CN" dirty="0"/>
              <a:t>减少运维成本，加强</a:t>
            </a:r>
            <a:r>
              <a:rPr lang="zh-CN" altLang="en-US" dirty="0"/>
              <a:t>机组</a:t>
            </a:r>
            <a:r>
              <a:rPr lang="zh-CN" altLang="zh-CN" dirty="0"/>
              <a:t>运行的可靠性。</a:t>
            </a:r>
            <a:endParaRPr lang="en-US" altLang="zh-CN" dirty="0"/>
          </a:p>
        </p:txBody>
      </p:sp>
      <p:grpSp>
        <p:nvGrpSpPr>
          <p:cNvPr id="31" name="组合 30">
            <a:extLst>
              <a:ext uri="{FF2B5EF4-FFF2-40B4-BE49-F238E27FC236}">
                <a16:creationId xmlns:a16="http://schemas.microsoft.com/office/drawing/2014/main" id="{666D4D51-5893-4917-A020-172E2FEC8BBC}"/>
              </a:ext>
            </a:extLst>
          </p:cNvPr>
          <p:cNvGrpSpPr/>
          <p:nvPr/>
        </p:nvGrpSpPr>
        <p:grpSpPr>
          <a:xfrm>
            <a:off x="784543" y="2526189"/>
            <a:ext cx="10447065" cy="3194793"/>
            <a:chOff x="998971" y="1554639"/>
            <a:chExt cx="10447065" cy="3194793"/>
          </a:xfrm>
        </p:grpSpPr>
        <p:pic>
          <p:nvPicPr>
            <p:cNvPr id="4" name="图片 3">
              <a:extLst>
                <a:ext uri="{FF2B5EF4-FFF2-40B4-BE49-F238E27FC236}">
                  <a16:creationId xmlns:a16="http://schemas.microsoft.com/office/drawing/2014/main" id="{829B3D8A-6082-4F44-A707-4CA8B958CB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0713" y="2566181"/>
              <a:ext cx="1766111" cy="1329939"/>
            </a:xfrm>
            <a:prstGeom prst="rect">
              <a:avLst/>
            </a:prstGeom>
          </p:spPr>
        </p:pic>
        <p:sp>
          <p:nvSpPr>
            <p:cNvPr id="5" name="Rectangle: Rounded Corners 4">
              <a:extLst>
                <a:ext uri="{FF2B5EF4-FFF2-40B4-BE49-F238E27FC236}">
                  <a16:creationId xmlns:a16="http://schemas.microsoft.com/office/drawing/2014/main" id="{3FF080C4-3493-4346-AD84-14C992EAEE82}"/>
                </a:ext>
              </a:extLst>
            </p:cNvPr>
            <p:cNvSpPr/>
            <p:nvPr/>
          </p:nvSpPr>
          <p:spPr>
            <a:xfrm>
              <a:off x="7848884" y="1840662"/>
              <a:ext cx="1617281" cy="4043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r>
                <a:rPr lang="zh-CN" altLang="en-US" sz="1200" dirty="0">
                  <a:solidFill>
                    <a:prstClr val="white"/>
                  </a:solidFill>
                  <a:latin typeface="+mn-ea"/>
                </a:rPr>
                <a:t>预警信号</a:t>
              </a:r>
            </a:p>
          </p:txBody>
        </p:sp>
        <p:sp>
          <p:nvSpPr>
            <p:cNvPr id="6" name="Rectangle: Rounded Corners 5">
              <a:extLst>
                <a:ext uri="{FF2B5EF4-FFF2-40B4-BE49-F238E27FC236}">
                  <a16:creationId xmlns:a16="http://schemas.microsoft.com/office/drawing/2014/main" id="{F4019F8D-3E79-4FE5-98B5-D057D53A42C7}"/>
                </a:ext>
              </a:extLst>
            </p:cNvPr>
            <p:cNvSpPr/>
            <p:nvPr/>
          </p:nvSpPr>
          <p:spPr>
            <a:xfrm>
              <a:off x="8027492" y="3951474"/>
              <a:ext cx="1617281" cy="4043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r>
                <a:rPr lang="zh-CN" altLang="en-US" sz="1200" dirty="0">
                  <a:solidFill>
                    <a:prstClr val="white"/>
                  </a:solidFill>
                  <a:latin typeface="+mn-ea"/>
                </a:rPr>
                <a:t>一键搜索</a:t>
              </a:r>
              <a:endParaRPr lang="zh-CN" altLang="en-US" sz="1600" dirty="0">
                <a:solidFill>
                  <a:prstClr val="white"/>
                </a:solidFill>
                <a:latin typeface="+mn-ea"/>
              </a:endParaRPr>
            </a:p>
          </p:txBody>
        </p:sp>
        <p:sp>
          <p:nvSpPr>
            <p:cNvPr id="7" name="Rectangle: Rounded Corners 6">
              <a:extLst>
                <a:ext uri="{FF2B5EF4-FFF2-40B4-BE49-F238E27FC236}">
                  <a16:creationId xmlns:a16="http://schemas.microsoft.com/office/drawing/2014/main" id="{AD1B18E9-BF09-494F-A92C-57AA2B2D8656}"/>
                </a:ext>
              </a:extLst>
            </p:cNvPr>
            <p:cNvSpPr/>
            <p:nvPr/>
          </p:nvSpPr>
          <p:spPr>
            <a:xfrm>
              <a:off x="7605329" y="2859652"/>
              <a:ext cx="1617281" cy="4043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r>
                <a:rPr lang="zh-CN" altLang="en-US" sz="1200" dirty="0">
                  <a:solidFill>
                    <a:prstClr val="white"/>
                  </a:solidFill>
                  <a:latin typeface="+mn-ea"/>
                </a:rPr>
                <a:t>预警排查提醒</a:t>
              </a:r>
            </a:p>
          </p:txBody>
        </p:sp>
        <p:sp>
          <p:nvSpPr>
            <p:cNvPr id="8" name="Rectangle: Rounded Corners 7">
              <a:extLst>
                <a:ext uri="{FF2B5EF4-FFF2-40B4-BE49-F238E27FC236}">
                  <a16:creationId xmlns:a16="http://schemas.microsoft.com/office/drawing/2014/main" id="{CBD97522-7411-4D2C-919D-252AC703771D}"/>
                </a:ext>
              </a:extLst>
            </p:cNvPr>
            <p:cNvSpPr/>
            <p:nvPr/>
          </p:nvSpPr>
          <p:spPr>
            <a:xfrm>
              <a:off x="2927338" y="3086971"/>
              <a:ext cx="1617281" cy="4043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r>
                <a:rPr lang="zh-CN" altLang="en-US" sz="1200" dirty="0">
                  <a:solidFill>
                    <a:prstClr val="white"/>
                  </a:solidFill>
                  <a:latin typeface="+mn-ea"/>
                </a:rPr>
                <a:t>预警迭代升级</a:t>
              </a:r>
              <a:endParaRPr lang="zh-CN" altLang="en-US" sz="1600" dirty="0">
                <a:solidFill>
                  <a:prstClr val="white"/>
                </a:solidFill>
                <a:latin typeface="+mn-ea"/>
              </a:endParaRPr>
            </a:p>
          </p:txBody>
        </p:sp>
        <p:sp>
          <p:nvSpPr>
            <p:cNvPr id="9" name="Rectangle: Rounded Corners 8">
              <a:extLst>
                <a:ext uri="{FF2B5EF4-FFF2-40B4-BE49-F238E27FC236}">
                  <a16:creationId xmlns:a16="http://schemas.microsoft.com/office/drawing/2014/main" id="{B1CE746C-585F-419E-9613-50C93E2F7B5C}"/>
                </a:ext>
              </a:extLst>
            </p:cNvPr>
            <p:cNvSpPr/>
            <p:nvPr/>
          </p:nvSpPr>
          <p:spPr>
            <a:xfrm>
              <a:off x="2520962" y="2003032"/>
              <a:ext cx="1617281" cy="40432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r>
                <a:rPr lang="zh-CN" altLang="en-US" sz="1200" dirty="0">
                  <a:solidFill>
                    <a:prstClr val="white"/>
                  </a:solidFill>
                  <a:latin typeface="+mn-ea"/>
                </a:rPr>
                <a:t>先进性方法</a:t>
              </a:r>
            </a:p>
          </p:txBody>
        </p:sp>
        <p:sp>
          <p:nvSpPr>
            <p:cNvPr id="10" name="Rectangle: Rounded Corners 9">
              <a:extLst>
                <a:ext uri="{FF2B5EF4-FFF2-40B4-BE49-F238E27FC236}">
                  <a16:creationId xmlns:a16="http://schemas.microsoft.com/office/drawing/2014/main" id="{3323F251-3E1A-4559-8432-1C7D8D2D22EC}"/>
                </a:ext>
              </a:extLst>
            </p:cNvPr>
            <p:cNvSpPr/>
            <p:nvPr/>
          </p:nvSpPr>
          <p:spPr>
            <a:xfrm>
              <a:off x="2650859" y="4095610"/>
              <a:ext cx="1617281" cy="4043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r>
                <a:rPr lang="zh-CN" altLang="en-US" sz="1200" dirty="0">
                  <a:solidFill>
                    <a:prstClr val="white"/>
                  </a:solidFill>
                  <a:latin typeface="+mn-ea"/>
                </a:rPr>
                <a:t>预警分析</a:t>
              </a:r>
            </a:p>
          </p:txBody>
        </p:sp>
        <p:sp>
          <p:nvSpPr>
            <p:cNvPr id="11" name="Freeform: Shape 10">
              <a:extLst>
                <a:ext uri="{FF2B5EF4-FFF2-40B4-BE49-F238E27FC236}">
                  <a16:creationId xmlns:a16="http://schemas.microsoft.com/office/drawing/2014/main" id="{35A4BBCB-9476-4D7A-A63A-F711D04B820B}"/>
                </a:ext>
              </a:extLst>
            </p:cNvPr>
            <p:cNvSpPr/>
            <p:nvPr/>
          </p:nvSpPr>
          <p:spPr bwMode="auto">
            <a:xfrm>
              <a:off x="6188273" y="2028582"/>
              <a:ext cx="1625056" cy="271970"/>
            </a:xfrm>
            <a:custGeom>
              <a:avLst/>
              <a:gdLst>
                <a:gd name="T0" fmla="*/ 339 w 902"/>
                <a:gd name="T1" fmla="*/ 147 h 151"/>
                <a:gd name="T2" fmla="*/ 342 w 902"/>
                <a:gd name="T3" fmla="*/ 151 h 151"/>
                <a:gd name="T4" fmla="*/ 480 w 902"/>
                <a:gd name="T5" fmla="*/ 13 h 151"/>
                <a:gd name="T6" fmla="*/ 902 w 902"/>
                <a:gd name="T7" fmla="*/ 13 h 151"/>
                <a:gd name="T8" fmla="*/ 902 w 902"/>
                <a:gd name="T9" fmla="*/ 3 h 151"/>
                <a:gd name="T10" fmla="*/ 475 w 902"/>
                <a:gd name="T11" fmla="*/ 3 h 151"/>
                <a:gd name="T12" fmla="*/ 475 w 902"/>
                <a:gd name="T13" fmla="*/ 5 h 151"/>
                <a:gd name="T14" fmla="*/ 475 w 902"/>
                <a:gd name="T15" fmla="*/ 4 h 151"/>
                <a:gd name="T16" fmla="*/ 340 w 902"/>
                <a:gd name="T17" fmla="*/ 139 h 151"/>
                <a:gd name="T18" fmla="*/ 0 w 902"/>
                <a:gd name="T19" fmla="*/ 0 h 151"/>
                <a:gd name="T20" fmla="*/ 0 w 902"/>
                <a:gd name="T21" fmla="*/ 7 h 151"/>
                <a:gd name="T22" fmla="*/ 339 w 902"/>
                <a:gd name="T23" fmla="*/ 148 h 151"/>
                <a:gd name="T24" fmla="*/ 339 w 902"/>
                <a:gd name="T25" fmla="*/ 1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2" h="151">
                  <a:moveTo>
                    <a:pt x="339" y="147"/>
                  </a:moveTo>
                  <a:cubicBezTo>
                    <a:pt x="342" y="151"/>
                    <a:pt x="342" y="151"/>
                    <a:pt x="342" y="151"/>
                  </a:cubicBezTo>
                  <a:cubicBezTo>
                    <a:pt x="480" y="13"/>
                    <a:pt x="480" y="13"/>
                    <a:pt x="480" y="13"/>
                  </a:cubicBezTo>
                  <a:cubicBezTo>
                    <a:pt x="902" y="13"/>
                    <a:pt x="902" y="13"/>
                    <a:pt x="902" y="13"/>
                  </a:cubicBezTo>
                  <a:cubicBezTo>
                    <a:pt x="902" y="3"/>
                    <a:pt x="902" y="3"/>
                    <a:pt x="902" y="3"/>
                  </a:cubicBezTo>
                  <a:cubicBezTo>
                    <a:pt x="475" y="3"/>
                    <a:pt x="475" y="3"/>
                    <a:pt x="475" y="3"/>
                  </a:cubicBezTo>
                  <a:cubicBezTo>
                    <a:pt x="475" y="5"/>
                    <a:pt x="475" y="5"/>
                    <a:pt x="475" y="5"/>
                  </a:cubicBezTo>
                  <a:cubicBezTo>
                    <a:pt x="475" y="4"/>
                    <a:pt x="475" y="4"/>
                    <a:pt x="475" y="4"/>
                  </a:cubicBezTo>
                  <a:cubicBezTo>
                    <a:pt x="340" y="139"/>
                    <a:pt x="340" y="139"/>
                    <a:pt x="340" y="139"/>
                  </a:cubicBezTo>
                  <a:cubicBezTo>
                    <a:pt x="243" y="60"/>
                    <a:pt x="125" y="12"/>
                    <a:pt x="0" y="0"/>
                  </a:cubicBezTo>
                  <a:cubicBezTo>
                    <a:pt x="0" y="7"/>
                    <a:pt x="0" y="7"/>
                    <a:pt x="0" y="7"/>
                  </a:cubicBezTo>
                  <a:cubicBezTo>
                    <a:pt x="128" y="20"/>
                    <a:pt x="244" y="70"/>
                    <a:pt x="339" y="148"/>
                  </a:cubicBezTo>
                  <a:lnTo>
                    <a:pt x="339" y="147"/>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3765"/>
              <a:endParaRPr>
                <a:solidFill>
                  <a:prstClr val="black"/>
                </a:solidFill>
                <a:latin typeface="+mn-ea"/>
              </a:endParaRPr>
            </a:p>
          </p:txBody>
        </p:sp>
        <p:sp>
          <p:nvSpPr>
            <p:cNvPr id="12" name="Freeform: Shape 11">
              <a:extLst>
                <a:ext uri="{FF2B5EF4-FFF2-40B4-BE49-F238E27FC236}">
                  <a16:creationId xmlns:a16="http://schemas.microsoft.com/office/drawing/2014/main" id="{7404690F-7363-4DF6-8A4C-9931606C963A}"/>
                </a:ext>
              </a:extLst>
            </p:cNvPr>
            <p:cNvSpPr/>
            <p:nvPr/>
          </p:nvSpPr>
          <p:spPr bwMode="auto">
            <a:xfrm>
              <a:off x="4335899" y="4056858"/>
              <a:ext cx="1625056" cy="271970"/>
            </a:xfrm>
            <a:custGeom>
              <a:avLst/>
              <a:gdLst>
                <a:gd name="T0" fmla="*/ 564 w 902"/>
                <a:gd name="T1" fmla="*/ 3 h 151"/>
                <a:gd name="T2" fmla="*/ 560 w 902"/>
                <a:gd name="T3" fmla="*/ 0 h 151"/>
                <a:gd name="T4" fmla="*/ 422 w 902"/>
                <a:gd name="T5" fmla="*/ 138 h 151"/>
                <a:gd name="T6" fmla="*/ 0 w 902"/>
                <a:gd name="T7" fmla="*/ 138 h 151"/>
                <a:gd name="T8" fmla="*/ 0 w 902"/>
                <a:gd name="T9" fmla="*/ 148 h 151"/>
                <a:gd name="T10" fmla="*/ 427 w 902"/>
                <a:gd name="T11" fmla="*/ 148 h 151"/>
                <a:gd name="T12" fmla="*/ 427 w 902"/>
                <a:gd name="T13" fmla="*/ 146 h 151"/>
                <a:gd name="T14" fmla="*/ 428 w 902"/>
                <a:gd name="T15" fmla="*/ 146 h 151"/>
                <a:gd name="T16" fmla="*/ 562 w 902"/>
                <a:gd name="T17" fmla="*/ 12 h 151"/>
                <a:gd name="T18" fmla="*/ 902 w 902"/>
                <a:gd name="T19" fmla="*/ 151 h 151"/>
                <a:gd name="T20" fmla="*/ 902 w 902"/>
                <a:gd name="T21" fmla="*/ 144 h 151"/>
                <a:gd name="T22" fmla="*/ 564 w 902"/>
                <a:gd name="T23" fmla="*/ 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2" h="151">
                  <a:moveTo>
                    <a:pt x="564" y="3"/>
                  </a:moveTo>
                  <a:cubicBezTo>
                    <a:pt x="560" y="0"/>
                    <a:pt x="560" y="0"/>
                    <a:pt x="560" y="0"/>
                  </a:cubicBezTo>
                  <a:cubicBezTo>
                    <a:pt x="422" y="138"/>
                    <a:pt x="422" y="138"/>
                    <a:pt x="422" y="138"/>
                  </a:cubicBezTo>
                  <a:cubicBezTo>
                    <a:pt x="0" y="138"/>
                    <a:pt x="0" y="138"/>
                    <a:pt x="0" y="138"/>
                  </a:cubicBezTo>
                  <a:cubicBezTo>
                    <a:pt x="0" y="148"/>
                    <a:pt x="0" y="148"/>
                    <a:pt x="0" y="148"/>
                  </a:cubicBezTo>
                  <a:cubicBezTo>
                    <a:pt x="427" y="148"/>
                    <a:pt x="427" y="148"/>
                    <a:pt x="427" y="148"/>
                  </a:cubicBezTo>
                  <a:cubicBezTo>
                    <a:pt x="427" y="146"/>
                    <a:pt x="427" y="146"/>
                    <a:pt x="427" y="146"/>
                  </a:cubicBezTo>
                  <a:cubicBezTo>
                    <a:pt x="428" y="146"/>
                    <a:pt x="428" y="146"/>
                    <a:pt x="428" y="146"/>
                  </a:cubicBezTo>
                  <a:cubicBezTo>
                    <a:pt x="562" y="12"/>
                    <a:pt x="562" y="12"/>
                    <a:pt x="562" y="12"/>
                  </a:cubicBezTo>
                  <a:cubicBezTo>
                    <a:pt x="660" y="91"/>
                    <a:pt x="777" y="139"/>
                    <a:pt x="902" y="151"/>
                  </a:cubicBezTo>
                  <a:cubicBezTo>
                    <a:pt x="902" y="144"/>
                    <a:pt x="902" y="144"/>
                    <a:pt x="902" y="144"/>
                  </a:cubicBezTo>
                  <a:cubicBezTo>
                    <a:pt x="775" y="131"/>
                    <a:pt x="658" y="80"/>
                    <a:pt x="564" y="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3765"/>
              <a:endParaRPr>
                <a:solidFill>
                  <a:prstClr val="black"/>
                </a:solidFill>
                <a:latin typeface="+mn-ea"/>
              </a:endParaRPr>
            </a:p>
          </p:txBody>
        </p:sp>
        <p:sp>
          <p:nvSpPr>
            <p:cNvPr id="13" name="Freeform: Shape 12">
              <a:extLst>
                <a:ext uri="{FF2B5EF4-FFF2-40B4-BE49-F238E27FC236}">
                  <a16:creationId xmlns:a16="http://schemas.microsoft.com/office/drawing/2014/main" id="{8D8F50B4-9B1B-444A-BC39-2AF16FC12737}"/>
                </a:ext>
              </a:extLst>
            </p:cNvPr>
            <p:cNvSpPr/>
            <p:nvPr/>
          </p:nvSpPr>
          <p:spPr bwMode="auto">
            <a:xfrm>
              <a:off x="6956824" y="2445332"/>
              <a:ext cx="608888" cy="629186"/>
            </a:xfrm>
            <a:custGeom>
              <a:avLst/>
              <a:gdLst>
                <a:gd name="T0" fmla="*/ 338 w 338"/>
                <a:gd name="T1" fmla="*/ 349 h 349"/>
                <a:gd name="T2" fmla="*/ 338 w 338"/>
                <a:gd name="T3" fmla="*/ 339 h 349"/>
                <a:gd name="T4" fmla="*/ 148 w 338"/>
                <a:gd name="T5" fmla="*/ 339 h 349"/>
                <a:gd name="T6" fmla="*/ 6 w 338"/>
                <a:gd name="T7" fmla="*/ 0 h 349"/>
                <a:gd name="T8" fmla="*/ 0 w 338"/>
                <a:gd name="T9" fmla="*/ 5 h 349"/>
                <a:gd name="T10" fmla="*/ 141 w 338"/>
                <a:gd name="T11" fmla="*/ 344 h 349"/>
                <a:gd name="T12" fmla="*/ 141 w 338"/>
                <a:gd name="T13" fmla="*/ 344 h 349"/>
                <a:gd name="T14" fmla="*/ 141 w 338"/>
                <a:gd name="T15" fmla="*/ 349 h 349"/>
                <a:gd name="T16" fmla="*/ 338 w 338"/>
                <a:gd name="T17"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349">
                  <a:moveTo>
                    <a:pt x="338" y="349"/>
                  </a:moveTo>
                  <a:cubicBezTo>
                    <a:pt x="338" y="339"/>
                    <a:pt x="338" y="339"/>
                    <a:pt x="338" y="339"/>
                  </a:cubicBezTo>
                  <a:cubicBezTo>
                    <a:pt x="148" y="339"/>
                    <a:pt x="148" y="339"/>
                    <a:pt x="148" y="339"/>
                  </a:cubicBezTo>
                  <a:cubicBezTo>
                    <a:pt x="135" y="214"/>
                    <a:pt x="86" y="97"/>
                    <a:pt x="6" y="0"/>
                  </a:cubicBezTo>
                  <a:cubicBezTo>
                    <a:pt x="0" y="5"/>
                    <a:pt x="0" y="5"/>
                    <a:pt x="0" y="5"/>
                  </a:cubicBezTo>
                  <a:cubicBezTo>
                    <a:pt x="78" y="100"/>
                    <a:pt x="128" y="216"/>
                    <a:pt x="141" y="344"/>
                  </a:cubicBezTo>
                  <a:cubicBezTo>
                    <a:pt x="141" y="344"/>
                    <a:pt x="141" y="344"/>
                    <a:pt x="141" y="344"/>
                  </a:cubicBezTo>
                  <a:cubicBezTo>
                    <a:pt x="141" y="349"/>
                    <a:pt x="141" y="349"/>
                    <a:pt x="141" y="349"/>
                  </a:cubicBezTo>
                  <a:lnTo>
                    <a:pt x="338" y="349"/>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3765"/>
              <a:endParaRPr>
                <a:solidFill>
                  <a:prstClr val="black"/>
                </a:solidFill>
                <a:latin typeface="+mn-ea"/>
              </a:endParaRPr>
            </a:p>
          </p:txBody>
        </p:sp>
        <p:sp>
          <p:nvSpPr>
            <p:cNvPr id="14" name="Freeform: Shape 13">
              <a:extLst>
                <a:ext uri="{FF2B5EF4-FFF2-40B4-BE49-F238E27FC236}">
                  <a16:creationId xmlns:a16="http://schemas.microsoft.com/office/drawing/2014/main" id="{6B3BD033-C510-457D-884C-FA5B255CA844}"/>
                </a:ext>
              </a:extLst>
            </p:cNvPr>
            <p:cNvSpPr/>
            <p:nvPr/>
          </p:nvSpPr>
          <p:spPr bwMode="auto">
            <a:xfrm>
              <a:off x="4173528" y="2195013"/>
              <a:ext cx="1022933" cy="870035"/>
            </a:xfrm>
            <a:custGeom>
              <a:avLst/>
              <a:gdLst>
                <a:gd name="T0" fmla="*/ 556 w 568"/>
                <a:gd name="T1" fmla="*/ 143 h 483"/>
                <a:gd name="T2" fmla="*/ 417 w 568"/>
                <a:gd name="T3" fmla="*/ 483 h 483"/>
                <a:gd name="T4" fmla="*/ 424 w 568"/>
                <a:gd name="T5" fmla="*/ 483 h 483"/>
                <a:gd name="T6" fmla="*/ 565 w 568"/>
                <a:gd name="T7" fmla="*/ 144 h 483"/>
                <a:gd name="T8" fmla="*/ 565 w 568"/>
                <a:gd name="T9" fmla="*/ 144 h 483"/>
                <a:gd name="T10" fmla="*/ 568 w 568"/>
                <a:gd name="T11" fmla="*/ 141 h 483"/>
                <a:gd name="T12" fmla="*/ 429 w 568"/>
                <a:gd name="T13" fmla="*/ 1 h 483"/>
                <a:gd name="T14" fmla="*/ 427 w 568"/>
                <a:gd name="T15" fmla="*/ 3 h 483"/>
                <a:gd name="T16" fmla="*/ 427 w 568"/>
                <a:gd name="T17" fmla="*/ 0 h 483"/>
                <a:gd name="T18" fmla="*/ 0 w 568"/>
                <a:gd name="T19" fmla="*/ 0 h 483"/>
                <a:gd name="T20" fmla="*/ 0 w 568"/>
                <a:gd name="T21" fmla="*/ 10 h 483"/>
                <a:gd name="T22" fmla="*/ 423 w 568"/>
                <a:gd name="T23" fmla="*/ 10 h 483"/>
                <a:gd name="T24" fmla="*/ 556 w 568"/>
                <a:gd name="T25" fmla="*/ 14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8" h="483">
                  <a:moveTo>
                    <a:pt x="556" y="143"/>
                  </a:moveTo>
                  <a:cubicBezTo>
                    <a:pt x="477" y="240"/>
                    <a:pt x="429" y="358"/>
                    <a:pt x="417" y="483"/>
                  </a:cubicBezTo>
                  <a:cubicBezTo>
                    <a:pt x="424" y="483"/>
                    <a:pt x="424" y="483"/>
                    <a:pt x="424" y="483"/>
                  </a:cubicBezTo>
                  <a:cubicBezTo>
                    <a:pt x="437" y="355"/>
                    <a:pt x="488" y="239"/>
                    <a:pt x="565" y="144"/>
                  </a:cubicBezTo>
                  <a:cubicBezTo>
                    <a:pt x="565" y="144"/>
                    <a:pt x="565" y="144"/>
                    <a:pt x="565" y="144"/>
                  </a:cubicBezTo>
                  <a:cubicBezTo>
                    <a:pt x="568" y="141"/>
                    <a:pt x="568" y="141"/>
                    <a:pt x="568" y="141"/>
                  </a:cubicBezTo>
                  <a:cubicBezTo>
                    <a:pt x="429" y="1"/>
                    <a:pt x="429" y="1"/>
                    <a:pt x="429" y="1"/>
                  </a:cubicBezTo>
                  <a:cubicBezTo>
                    <a:pt x="427" y="3"/>
                    <a:pt x="427" y="3"/>
                    <a:pt x="427" y="3"/>
                  </a:cubicBezTo>
                  <a:cubicBezTo>
                    <a:pt x="427" y="0"/>
                    <a:pt x="427" y="0"/>
                    <a:pt x="427" y="0"/>
                  </a:cubicBezTo>
                  <a:cubicBezTo>
                    <a:pt x="0" y="0"/>
                    <a:pt x="0" y="0"/>
                    <a:pt x="0" y="0"/>
                  </a:cubicBezTo>
                  <a:cubicBezTo>
                    <a:pt x="0" y="10"/>
                    <a:pt x="0" y="10"/>
                    <a:pt x="0" y="10"/>
                  </a:cubicBezTo>
                  <a:cubicBezTo>
                    <a:pt x="423" y="10"/>
                    <a:pt x="423" y="10"/>
                    <a:pt x="423" y="10"/>
                  </a:cubicBezTo>
                  <a:lnTo>
                    <a:pt x="556" y="14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3765"/>
              <a:endParaRPr>
                <a:solidFill>
                  <a:prstClr val="black"/>
                </a:solidFill>
                <a:latin typeface="+mn-ea"/>
              </a:endParaRPr>
            </a:p>
          </p:txBody>
        </p:sp>
        <p:sp>
          <p:nvSpPr>
            <p:cNvPr id="15" name="Freeform: Shape 14">
              <a:extLst>
                <a:ext uri="{FF2B5EF4-FFF2-40B4-BE49-F238E27FC236}">
                  <a16:creationId xmlns:a16="http://schemas.microsoft.com/office/drawing/2014/main" id="{00E5B7C6-8136-4B80-878A-CC45EC0DC9BF}"/>
                </a:ext>
              </a:extLst>
            </p:cNvPr>
            <p:cNvSpPr/>
            <p:nvPr/>
          </p:nvSpPr>
          <p:spPr bwMode="auto">
            <a:xfrm>
              <a:off x="4582159" y="3282892"/>
              <a:ext cx="608888" cy="629186"/>
            </a:xfrm>
            <a:custGeom>
              <a:avLst/>
              <a:gdLst>
                <a:gd name="T0" fmla="*/ 0 w 338"/>
                <a:gd name="T1" fmla="*/ 0 h 349"/>
                <a:gd name="T2" fmla="*/ 0 w 338"/>
                <a:gd name="T3" fmla="*/ 10 h 349"/>
                <a:gd name="T4" fmla="*/ 191 w 338"/>
                <a:gd name="T5" fmla="*/ 10 h 349"/>
                <a:gd name="T6" fmla="*/ 332 w 338"/>
                <a:gd name="T7" fmla="*/ 349 h 349"/>
                <a:gd name="T8" fmla="*/ 338 w 338"/>
                <a:gd name="T9" fmla="*/ 343 h 349"/>
                <a:gd name="T10" fmla="*/ 197 w 338"/>
                <a:gd name="T11" fmla="*/ 5 h 349"/>
                <a:gd name="T12" fmla="*/ 197 w 338"/>
                <a:gd name="T13" fmla="*/ 5 h 349"/>
                <a:gd name="T14" fmla="*/ 197 w 338"/>
                <a:gd name="T15" fmla="*/ 0 h 349"/>
                <a:gd name="T16" fmla="*/ 0 w 338"/>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349">
                  <a:moveTo>
                    <a:pt x="0" y="0"/>
                  </a:moveTo>
                  <a:cubicBezTo>
                    <a:pt x="0" y="10"/>
                    <a:pt x="0" y="10"/>
                    <a:pt x="0" y="10"/>
                  </a:cubicBezTo>
                  <a:cubicBezTo>
                    <a:pt x="191" y="10"/>
                    <a:pt x="191" y="10"/>
                    <a:pt x="191" y="10"/>
                  </a:cubicBezTo>
                  <a:cubicBezTo>
                    <a:pt x="204" y="135"/>
                    <a:pt x="253" y="252"/>
                    <a:pt x="332" y="349"/>
                  </a:cubicBezTo>
                  <a:cubicBezTo>
                    <a:pt x="338" y="343"/>
                    <a:pt x="338" y="343"/>
                    <a:pt x="338" y="343"/>
                  </a:cubicBezTo>
                  <a:cubicBezTo>
                    <a:pt x="261" y="249"/>
                    <a:pt x="210" y="132"/>
                    <a:pt x="197" y="5"/>
                  </a:cubicBezTo>
                  <a:cubicBezTo>
                    <a:pt x="197" y="5"/>
                    <a:pt x="197" y="5"/>
                    <a:pt x="197" y="5"/>
                  </a:cubicBezTo>
                  <a:cubicBezTo>
                    <a:pt x="197" y="0"/>
                    <a:pt x="197" y="0"/>
                    <a:pt x="197" y="0"/>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3765"/>
              <a:endParaRPr>
                <a:solidFill>
                  <a:prstClr val="black"/>
                </a:solidFill>
                <a:latin typeface="+mn-ea"/>
              </a:endParaRPr>
            </a:p>
          </p:txBody>
        </p:sp>
        <p:sp>
          <p:nvSpPr>
            <p:cNvPr id="16" name="Freeform: Shape 15">
              <a:extLst>
                <a:ext uri="{FF2B5EF4-FFF2-40B4-BE49-F238E27FC236}">
                  <a16:creationId xmlns:a16="http://schemas.microsoft.com/office/drawing/2014/main" id="{105BDC9E-A222-49C7-AF57-F08F976AD8DA}"/>
                </a:ext>
              </a:extLst>
            </p:cNvPr>
            <p:cNvSpPr/>
            <p:nvPr/>
          </p:nvSpPr>
          <p:spPr bwMode="auto">
            <a:xfrm>
              <a:off x="6951412" y="3292363"/>
              <a:ext cx="1021580" cy="870035"/>
            </a:xfrm>
            <a:custGeom>
              <a:avLst/>
              <a:gdLst>
                <a:gd name="T0" fmla="*/ 145 w 567"/>
                <a:gd name="T1" fmla="*/ 473 h 483"/>
                <a:gd name="T2" fmla="*/ 12 w 567"/>
                <a:gd name="T3" fmla="*/ 340 h 483"/>
                <a:gd name="T4" fmla="*/ 151 w 567"/>
                <a:gd name="T5" fmla="*/ 0 h 483"/>
                <a:gd name="T6" fmla="*/ 144 w 567"/>
                <a:gd name="T7" fmla="*/ 0 h 483"/>
                <a:gd name="T8" fmla="*/ 3 w 567"/>
                <a:gd name="T9" fmla="*/ 338 h 483"/>
                <a:gd name="T10" fmla="*/ 4 w 567"/>
                <a:gd name="T11" fmla="*/ 338 h 483"/>
                <a:gd name="T12" fmla="*/ 0 w 567"/>
                <a:gd name="T13" fmla="*/ 342 h 483"/>
                <a:gd name="T14" fmla="*/ 140 w 567"/>
                <a:gd name="T15" fmla="*/ 481 h 483"/>
                <a:gd name="T16" fmla="*/ 140 w 567"/>
                <a:gd name="T17" fmla="*/ 481 h 483"/>
                <a:gd name="T18" fmla="*/ 140 w 567"/>
                <a:gd name="T19" fmla="*/ 483 h 483"/>
                <a:gd name="T20" fmla="*/ 567 w 567"/>
                <a:gd name="T21" fmla="*/ 483 h 483"/>
                <a:gd name="T22" fmla="*/ 567 w 567"/>
                <a:gd name="T23" fmla="*/ 473 h 483"/>
                <a:gd name="T24" fmla="*/ 145 w 567"/>
                <a:gd name="T25" fmla="*/ 47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7" h="483">
                  <a:moveTo>
                    <a:pt x="145" y="473"/>
                  </a:moveTo>
                  <a:cubicBezTo>
                    <a:pt x="12" y="340"/>
                    <a:pt x="12" y="340"/>
                    <a:pt x="12" y="340"/>
                  </a:cubicBezTo>
                  <a:cubicBezTo>
                    <a:pt x="91" y="242"/>
                    <a:pt x="139" y="125"/>
                    <a:pt x="151" y="0"/>
                  </a:cubicBezTo>
                  <a:cubicBezTo>
                    <a:pt x="144" y="0"/>
                    <a:pt x="144" y="0"/>
                    <a:pt x="144" y="0"/>
                  </a:cubicBezTo>
                  <a:cubicBezTo>
                    <a:pt x="131" y="127"/>
                    <a:pt x="81" y="244"/>
                    <a:pt x="3" y="338"/>
                  </a:cubicBezTo>
                  <a:cubicBezTo>
                    <a:pt x="4" y="338"/>
                    <a:pt x="4" y="338"/>
                    <a:pt x="4" y="338"/>
                  </a:cubicBezTo>
                  <a:cubicBezTo>
                    <a:pt x="0" y="342"/>
                    <a:pt x="0" y="342"/>
                    <a:pt x="0" y="342"/>
                  </a:cubicBezTo>
                  <a:cubicBezTo>
                    <a:pt x="140" y="481"/>
                    <a:pt x="140" y="481"/>
                    <a:pt x="140" y="481"/>
                  </a:cubicBezTo>
                  <a:cubicBezTo>
                    <a:pt x="140" y="481"/>
                    <a:pt x="140" y="481"/>
                    <a:pt x="140" y="481"/>
                  </a:cubicBezTo>
                  <a:cubicBezTo>
                    <a:pt x="140" y="483"/>
                    <a:pt x="140" y="483"/>
                    <a:pt x="140" y="483"/>
                  </a:cubicBezTo>
                  <a:cubicBezTo>
                    <a:pt x="567" y="483"/>
                    <a:pt x="567" y="483"/>
                    <a:pt x="567" y="483"/>
                  </a:cubicBezTo>
                  <a:cubicBezTo>
                    <a:pt x="567" y="473"/>
                    <a:pt x="567" y="473"/>
                    <a:pt x="567" y="473"/>
                  </a:cubicBezTo>
                  <a:lnTo>
                    <a:pt x="145" y="47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3765"/>
              <a:endParaRPr>
                <a:solidFill>
                  <a:prstClr val="black"/>
                </a:solidFill>
                <a:latin typeface="+mn-ea"/>
              </a:endParaRPr>
            </a:p>
          </p:txBody>
        </p:sp>
        <p:sp>
          <p:nvSpPr>
            <p:cNvPr id="17" name="Freeform: Shape 18">
              <a:extLst>
                <a:ext uri="{FF2B5EF4-FFF2-40B4-BE49-F238E27FC236}">
                  <a16:creationId xmlns:a16="http://schemas.microsoft.com/office/drawing/2014/main" id="{F31CDB53-98AC-45D6-8ACC-81A1B7E88472}"/>
                </a:ext>
              </a:extLst>
            </p:cNvPr>
            <p:cNvSpPr/>
            <p:nvPr/>
          </p:nvSpPr>
          <p:spPr bwMode="auto">
            <a:xfrm>
              <a:off x="4936668" y="2448039"/>
              <a:ext cx="378864" cy="631891"/>
            </a:xfrm>
            <a:custGeom>
              <a:avLst/>
              <a:gdLst>
                <a:gd name="T0" fmla="*/ 210 w 210"/>
                <a:gd name="T1" fmla="*/ 54 h 350"/>
                <a:gd name="T2" fmla="*/ 144 w 210"/>
                <a:gd name="T3" fmla="*/ 0 h 350"/>
                <a:gd name="T4" fmla="*/ 0 w 210"/>
                <a:gd name="T5" fmla="*/ 342 h 350"/>
                <a:gd name="T6" fmla="*/ 86 w 210"/>
                <a:gd name="T7" fmla="*/ 350 h 350"/>
                <a:gd name="T8" fmla="*/ 210 w 210"/>
                <a:gd name="T9" fmla="*/ 54 h 350"/>
              </a:gdLst>
              <a:ahLst/>
              <a:cxnLst>
                <a:cxn ang="0">
                  <a:pos x="T0" y="T1"/>
                </a:cxn>
                <a:cxn ang="0">
                  <a:pos x="T2" y="T3"/>
                </a:cxn>
                <a:cxn ang="0">
                  <a:pos x="T4" y="T5"/>
                </a:cxn>
                <a:cxn ang="0">
                  <a:pos x="T6" y="T7"/>
                </a:cxn>
                <a:cxn ang="0">
                  <a:pos x="T8" y="T9"/>
                </a:cxn>
              </a:cxnLst>
              <a:rect l="0" t="0" r="r" b="b"/>
              <a:pathLst>
                <a:path w="210" h="350">
                  <a:moveTo>
                    <a:pt x="210" y="54"/>
                  </a:moveTo>
                  <a:cubicBezTo>
                    <a:pt x="144" y="0"/>
                    <a:pt x="144" y="0"/>
                    <a:pt x="144" y="0"/>
                  </a:cubicBezTo>
                  <a:cubicBezTo>
                    <a:pt x="7" y="132"/>
                    <a:pt x="0" y="342"/>
                    <a:pt x="0" y="342"/>
                  </a:cubicBezTo>
                  <a:cubicBezTo>
                    <a:pt x="86" y="350"/>
                    <a:pt x="86" y="350"/>
                    <a:pt x="86" y="350"/>
                  </a:cubicBezTo>
                  <a:cubicBezTo>
                    <a:pt x="97" y="238"/>
                    <a:pt x="142" y="136"/>
                    <a:pt x="210" y="54"/>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endParaRPr sz="1200">
                <a:solidFill>
                  <a:prstClr val="white"/>
                </a:solidFill>
                <a:latin typeface="+mn-ea"/>
              </a:endParaRPr>
            </a:p>
          </p:txBody>
        </p:sp>
        <p:sp>
          <p:nvSpPr>
            <p:cNvPr id="18" name="Freeform: Shape 19">
              <a:extLst>
                <a:ext uri="{FF2B5EF4-FFF2-40B4-BE49-F238E27FC236}">
                  <a16:creationId xmlns:a16="http://schemas.microsoft.com/office/drawing/2014/main" id="{1845FF9A-2DDF-4103-8EDC-88181FB37E07}"/>
                </a:ext>
              </a:extLst>
            </p:cNvPr>
            <p:cNvSpPr/>
            <p:nvPr/>
          </p:nvSpPr>
          <p:spPr bwMode="auto">
            <a:xfrm>
              <a:off x="4936668" y="3276128"/>
              <a:ext cx="377511" cy="625125"/>
            </a:xfrm>
            <a:custGeom>
              <a:avLst/>
              <a:gdLst>
                <a:gd name="T0" fmla="*/ 87 w 209"/>
                <a:gd name="T1" fmla="*/ 0 h 347"/>
                <a:gd name="T2" fmla="*/ 0 w 209"/>
                <a:gd name="T3" fmla="*/ 9 h 347"/>
                <a:gd name="T4" fmla="*/ 141 w 209"/>
                <a:gd name="T5" fmla="*/ 347 h 347"/>
                <a:gd name="T6" fmla="*/ 209 w 209"/>
                <a:gd name="T7" fmla="*/ 291 h 347"/>
                <a:gd name="T8" fmla="*/ 87 w 209"/>
                <a:gd name="T9" fmla="*/ 0 h 347"/>
              </a:gdLst>
              <a:ahLst/>
              <a:cxnLst>
                <a:cxn ang="0">
                  <a:pos x="T0" y="T1"/>
                </a:cxn>
                <a:cxn ang="0">
                  <a:pos x="T2" y="T3"/>
                </a:cxn>
                <a:cxn ang="0">
                  <a:pos x="T4" y="T5"/>
                </a:cxn>
                <a:cxn ang="0">
                  <a:pos x="T6" y="T7"/>
                </a:cxn>
                <a:cxn ang="0">
                  <a:pos x="T8" y="T9"/>
                </a:cxn>
              </a:cxnLst>
              <a:rect l="0" t="0" r="r" b="b"/>
              <a:pathLst>
                <a:path w="209" h="347">
                  <a:moveTo>
                    <a:pt x="87" y="0"/>
                  </a:moveTo>
                  <a:cubicBezTo>
                    <a:pt x="0" y="9"/>
                    <a:pt x="0" y="9"/>
                    <a:pt x="0" y="9"/>
                  </a:cubicBezTo>
                  <a:cubicBezTo>
                    <a:pt x="14" y="217"/>
                    <a:pt x="141" y="347"/>
                    <a:pt x="141" y="347"/>
                  </a:cubicBezTo>
                  <a:cubicBezTo>
                    <a:pt x="209" y="291"/>
                    <a:pt x="209" y="291"/>
                    <a:pt x="209" y="291"/>
                  </a:cubicBezTo>
                  <a:cubicBezTo>
                    <a:pt x="142" y="210"/>
                    <a:pt x="98" y="11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endParaRPr sz="1200" dirty="0">
                <a:solidFill>
                  <a:prstClr val="white"/>
                </a:solidFill>
                <a:latin typeface="+mn-ea"/>
              </a:endParaRPr>
            </a:p>
          </p:txBody>
        </p:sp>
        <p:sp>
          <p:nvSpPr>
            <p:cNvPr id="19" name="Freeform: Shape 20">
              <a:extLst>
                <a:ext uri="{FF2B5EF4-FFF2-40B4-BE49-F238E27FC236}">
                  <a16:creationId xmlns:a16="http://schemas.microsoft.com/office/drawing/2014/main" id="{2E0AA626-D03A-4D2C-BDE1-9368441FE6BE}"/>
                </a:ext>
              </a:extLst>
            </p:cNvPr>
            <p:cNvSpPr/>
            <p:nvPr/>
          </p:nvSpPr>
          <p:spPr bwMode="auto">
            <a:xfrm>
              <a:off x="5343947" y="3933727"/>
              <a:ext cx="633244" cy="388336"/>
            </a:xfrm>
            <a:custGeom>
              <a:avLst/>
              <a:gdLst>
                <a:gd name="T0" fmla="*/ 56 w 351"/>
                <a:gd name="T1" fmla="*/ 0 h 215"/>
                <a:gd name="T2" fmla="*/ 0 w 351"/>
                <a:gd name="T3" fmla="*/ 68 h 215"/>
                <a:gd name="T4" fmla="*/ 342 w 351"/>
                <a:gd name="T5" fmla="*/ 212 h 215"/>
                <a:gd name="T6" fmla="*/ 351 w 351"/>
                <a:gd name="T7" fmla="*/ 123 h 215"/>
                <a:gd name="T8" fmla="*/ 56 w 351"/>
                <a:gd name="T9" fmla="*/ 0 h 215"/>
              </a:gdLst>
              <a:ahLst/>
              <a:cxnLst>
                <a:cxn ang="0">
                  <a:pos x="T0" y="T1"/>
                </a:cxn>
                <a:cxn ang="0">
                  <a:pos x="T2" y="T3"/>
                </a:cxn>
                <a:cxn ang="0">
                  <a:pos x="T4" y="T5"/>
                </a:cxn>
                <a:cxn ang="0">
                  <a:pos x="T6" y="T7"/>
                </a:cxn>
                <a:cxn ang="0">
                  <a:pos x="T8" y="T9"/>
                </a:cxn>
              </a:cxnLst>
              <a:rect l="0" t="0" r="r" b="b"/>
              <a:pathLst>
                <a:path w="351" h="215">
                  <a:moveTo>
                    <a:pt x="56" y="0"/>
                  </a:moveTo>
                  <a:cubicBezTo>
                    <a:pt x="0" y="68"/>
                    <a:pt x="0" y="68"/>
                    <a:pt x="0" y="68"/>
                  </a:cubicBezTo>
                  <a:cubicBezTo>
                    <a:pt x="173" y="215"/>
                    <a:pt x="342" y="212"/>
                    <a:pt x="342" y="212"/>
                  </a:cubicBezTo>
                  <a:cubicBezTo>
                    <a:pt x="351" y="123"/>
                    <a:pt x="351" y="123"/>
                    <a:pt x="351" y="123"/>
                  </a:cubicBezTo>
                  <a:cubicBezTo>
                    <a:pt x="240" y="112"/>
                    <a:pt x="138" y="68"/>
                    <a:pt x="5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endParaRPr sz="1200">
                <a:solidFill>
                  <a:prstClr val="white"/>
                </a:solidFill>
                <a:latin typeface="+mn-ea"/>
              </a:endParaRPr>
            </a:p>
          </p:txBody>
        </p:sp>
        <p:sp>
          <p:nvSpPr>
            <p:cNvPr id="20" name="Freeform: Shape 21">
              <a:extLst>
                <a:ext uri="{FF2B5EF4-FFF2-40B4-BE49-F238E27FC236}">
                  <a16:creationId xmlns:a16="http://schemas.microsoft.com/office/drawing/2014/main" id="{56937731-9F7D-40A7-B587-96784C16F73A}"/>
                </a:ext>
              </a:extLst>
            </p:cNvPr>
            <p:cNvSpPr/>
            <p:nvPr/>
          </p:nvSpPr>
          <p:spPr bwMode="auto">
            <a:xfrm>
              <a:off x="6157151" y="3937787"/>
              <a:ext cx="631891" cy="370745"/>
            </a:xfrm>
            <a:custGeom>
              <a:avLst/>
              <a:gdLst>
                <a:gd name="T0" fmla="*/ 0 w 351"/>
                <a:gd name="T1" fmla="*/ 121 h 206"/>
                <a:gd name="T2" fmla="*/ 8 w 351"/>
                <a:gd name="T3" fmla="*/ 206 h 206"/>
                <a:gd name="T4" fmla="*/ 351 w 351"/>
                <a:gd name="T5" fmla="*/ 66 h 206"/>
                <a:gd name="T6" fmla="*/ 298 w 351"/>
                <a:gd name="T7" fmla="*/ 0 h 206"/>
                <a:gd name="T8" fmla="*/ 0 w 351"/>
                <a:gd name="T9" fmla="*/ 121 h 206"/>
              </a:gdLst>
              <a:ahLst/>
              <a:cxnLst>
                <a:cxn ang="0">
                  <a:pos x="T0" y="T1"/>
                </a:cxn>
                <a:cxn ang="0">
                  <a:pos x="T2" y="T3"/>
                </a:cxn>
                <a:cxn ang="0">
                  <a:pos x="T4" y="T5"/>
                </a:cxn>
                <a:cxn ang="0">
                  <a:pos x="T6" y="T7"/>
                </a:cxn>
                <a:cxn ang="0">
                  <a:pos x="T8" y="T9"/>
                </a:cxn>
              </a:cxnLst>
              <a:rect l="0" t="0" r="r" b="b"/>
              <a:pathLst>
                <a:path w="351" h="206">
                  <a:moveTo>
                    <a:pt x="0" y="121"/>
                  </a:moveTo>
                  <a:cubicBezTo>
                    <a:pt x="8" y="206"/>
                    <a:pt x="8" y="206"/>
                    <a:pt x="8" y="206"/>
                  </a:cubicBezTo>
                  <a:cubicBezTo>
                    <a:pt x="8" y="206"/>
                    <a:pt x="223" y="197"/>
                    <a:pt x="351" y="66"/>
                  </a:cubicBezTo>
                  <a:cubicBezTo>
                    <a:pt x="298" y="0"/>
                    <a:pt x="298" y="0"/>
                    <a:pt x="298" y="0"/>
                  </a:cubicBezTo>
                  <a:cubicBezTo>
                    <a:pt x="215" y="68"/>
                    <a:pt x="113" y="111"/>
                    <a:pt x="0" y="121"/>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endParaRPr sz="1200">
                <a:solidFill>
                  <a:prstClr val="white"/>
                </a:solidFill>
                <a:latin typeface="+mn-ea"/>
              </a:endParaRPr>
            </a:p>
          </p:txBody>
        </p:sp>
        <p:sp>
          <p:nvSpPr>
            <p:cNvPr id="21" name="Freeform: Shape 22">
              <a:extLst>
                <a:ext uri="{FF2B5EF4-FFF2-40B4-BE49-F238E27FC236}">
                  <a16:creationId xmlns:a16="http://schemas.microsoft.com/office/drawing/2014/main" id="{CB5B7E5B-FB29-4877-B895-354612BA1570}"/>
                </a:ext>
              </a:extLst>
            </p:cNvPr>
            <p:cNvSpPr/>
            <p:nvPr/>
          </p:nvSpPr>
          <p:spPr bwMode="auto">
            <a:xfrm>
              <a:off x="6826928" y="3276128"/>
              <a:ext cx="384276" cy="633244"/>
            </a:xfrm>
            <a:custGeom>
              <a:avLst/>
              <a:gdLst>
                <a:gd name="T0" fmla="*/ 124 w 213"/>
                <a:gd name="T1" fmla="*/ 0 h 351"/>
                <a:gd name="T2" fmla="*/ 0 w 213"/>
                <a:gd name="T3" fmla="*/ 294 h 351"/>
                <a:gd name="T4" fmla="*/ 69 w 213"/>
                <a:gd name="T5" fmla="*/ 351 h 351"/>
                <a:gd name="T6" fmla="*/ 213 w 213"/>
                <a:gd name="T7" fmla="*/ 9 h 351"/>
                <a:gd name="T8" fmla="*/ 124 w 213"/>
                <a:gd name="T9" fmla="*/ 0 h 351"/>
              </a:gdLst>
              <a:ahLst/>
              <a:cxnLst>
                <a:cxn ang="0">
                  <a:pos x="T0" y="T1"/>
                </a:cxn>
                <a:cxn ang="0">
                  <a:pos x="T2" y="T3"/>
                </a:cxn>
                <a:cxn ang="0">
                  <a:pos x="T4" y="T5"/>
                </a:cxn>
                <a:cxn ang="0">
                  <a:pos x="T6" y="T7"/>
                </a:cxn>
                <a:cxn ang="0">
                  <a:pos x="T8" y="T9"/>
                </a:cxn>
              </a:cxnLst>
              <a:rect l="0" t="0" r="r" b="b"/>
              <a:pathLst>
                <a:path w="213" h="351">
                  <a:moveTo>
                    <a:pt x="124" y="0"/>
                  </a:moveTo>
                  <a:cubicBezTo>
                    <a:pt x="113" y="111"/>
                    <a:pt x="68" y="212"/>
                    <a:pt x="0" y="294"/>
                  </a:cubicBezTo>
                  <a:cubicBezTo>
                    <a:pt x="69" y="351"/>
                    <a:pt x="69" y="351"/>
                    <a:pt x="69" y="351"/>
                  </a:cubicBezTo>
                  <a:cubicBezTo>
                    <a:pt x="69" y="351"/>
                    <a:pt x="209" y="205"/>
                    <a:pt x="213" y="9"/>
                  </a:cubicBezTo>
                  <a:lnTo>
                    <a:pt x="124"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endParaRPr sz="1200">
                <a:solidFill>
                  <a:prstClr val="white"/>
                </a:solidFill>
                <a:latin typeface="+mn-ea"/>
              </a:endParaRPr>
            </a:p>
          </p:txBody>
        </p:sp>
        <p:sp>
          <p:nvSpPr>
            <p:cNvPr id="22" name="Freeform: Shape 23">
              <a:extLst>
                <a:ext uri="{FF2B5EF4-FFF2-40B4-BE49-F238E27FC236}">
                  <a16:creationId xmlns:a16="http://schemas.microsoft.com/office/drawing/2014/main" id="{833E5B53-A3F9-47ED-AD42-290484EF8864}"/>
                </a:ext>
              </a:extLst>
            </p:cNvPr>
            <p:cNvSpPr/>
            <p:nvPr/>
          </p:nvSpPr>
          <p:spPr bwMode="auto">
            <a:xfrm>
              <a:off x="6836399" y="2453452"/>
              <a:ext cx="374805" cy="634597"/>
            </a:xfrm>
            <a:custGeom>
              <a:avLst/>
              <a:gdLst>
                <a:gd name="T0" fmla="*/ 120 w 208"/>
                <a:gd name="T1" fmla="*/ 352 h 352"/>
                <a:gd name="T2" fmla="*/ 208 w 208"/>
                <a:gd name="T3" fmla="*/ 344 h 352"/>
                <a:gd name="T4" fmla="*/ 67 w 208"/>
                <a:gd name="T5" fmla="*/ 0 h 352"/>
                <a:gd name="T6" fmla="*/ 0 w 208"/>
                <a:gd name="T7" fmla="*/ 56 h 352"/>
                <a:gd name="T8" fmla="*/ 120 w 208"/>
                <a:gd name="T9" fmla="*/ 352 h 352"/>
              </a:gdLst>
              <a:ahLst/>
              <a:cxnLst>
                <a:cxn ang="0">
                  <a:pos x="T0" y="T1"/>
                </a:cxn>
                <a:cxn ang="0">
                  <a:pos x="T2" y="T3"/>
                </a:cxn>
                <a:cxn ang="0">
                  <a:pos x="T4" y="T5"/>
                </a:cxn>
                <a:cxn ang="0">
                  <a:pos x="T6" y="T7"/>
                </a:cxn>
                <a:cxn ang="0">
                  <a:pos x="T8" y="T9"/>
                </a:cxn>
              </a:cxnLst>
              <a:rect l="0" t="0" r="r" b="b"/>
              <a:pathLst>
                <a:path w="208" h="352">
                  <a:moveTo>
                    <a:pt x="120" y="352"/>
                  </a:moveTo>
                  <a:cubicBezTo>
                    <a:pt x="208" y="344"/>
                    <a:pt x="208" y="344"/>
                    <a:pt x="208" y="344"/>
                  </a:cubicBezTo>
                  <a:cubicBezTo>
                    <a:pt x="208" y="344"/>
                    <a:pt x="207" y="153"/>
                    <a:pt x="67" y="0"/>
                  </a:cubicBezTo>
                  <a:cubicBezTo>
                    <a:pt x="0" y="56"/>
                    <a:pt x="0" y="56"/>
                    <a:pt x="0" y="56"/>
                  </a:cubicBezTo>
                  <a:cubicBezTo>
                    <a:pt x="67" y="138"/>
                    <a:pt x="110" y="240"/>
                    <a:pt x="120" y="35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endParaRPr sz="1200">
                <a:solidFill>
                  <a:prstClr val="white"/>
                </a:solidFill>
                <a:latin typeface="+mn-ea"/>
              </a:endParaRPr>
            </a:p>
          </p:txBody>
        </p:sp>
        <p:sp>
          <p:nvSpPr>
            <p:cNvPr id="23" name="Freeform: Shape 24">
              <a:extLst>
                <a:ext uri="{FF2B5EF4-FFF2-40B4-BE49-F238E27FC236}">
                  <a16:creationId xmlns:a16="http://schemas.microsoft.com/office/drawing/2014/main" id="{183E2FBC-BF2A-49BB-AC83-DC4928DC1698}"/>
                </a:ext>
              </a:extLst>
            </p:cNvPr>
            <p:cNvSpPr/>
            <p:nvPr/>
          </p:nvSpPr>
          <p:spPr bwMode="auto">
            <a:xfrm>
              <a:off x="6172035" y="2040761"/>
              <a:ext cx="631891" cy="378864"/>
            </a:xfrm>
            <a:custGeom>
              <a:avLst/>
              <a:gdLst>
                <a:gd name="T0" fmla="*/ 296 w 351"/>
                <a:gd name="T1" fmla="*/ 210 h 210"/>
                <a:gd name="T2" fmla="*/ 351 w 351"/>
                <a:gd name="T3" fmla="*/ 144 h 210"/>
                <a:gd name="T4" fmla="*/ 9 w 351"/>
                <a:gd name="T5" fmla="*/ 0 h 210"/>
                <a:gd name="T6" fmla="*/ 0 w 351"/>
                <a:gd name="T7" fmla="*/ 86 h 210"/>
                <a:gd name="T8" fmla="*/ 296 w 351"/>
                <a:gd name="T9" fmla="*/ 210 h 210"/>
              </a:gdLst>
              <a:ahLst/>
              <a:cxnLst>
                <a:cxn ang="0">
                  <a:pos x="T0" y="T1"/>
                </a:cxn>
                <a:cxn ang="0">
                  <a:pos x="T2" y="T3"/>
                </a:cxn>
                <a:cxn ang="0">
                  <a:pos x="T4" y="T5"/>
                </a:cxn>
                <a:cxn ang="0">
                  <a:pos x="T6" y="T7"/>
                </a:cxn>
                <a:cxn ang="0">
                  <a:pos x="T8" y="T9"/>
                </a:cxn>
              </a:cxnLst>
              <a:rect l="0" t="0" r="r" b="b"/>
              <a:pathLst>
                <a:path w="351" h="210">
                  <a:moveTo>
                    <a:pt x="296" y="210"/>
                  </a:moveTo>
                  <a:cubicBezTo>
                    <a:pt x="351" y="144"/>
                    <a:pt x="351" y="144"/>
                    <a:pt x="351" y="144"/>
                  </a:cubicBezTo>
                  <a:cubicBezTo>
                    <a:pt x="351" y="144"/>
                    <a:pt x="238" y="19"/>
                    <a:pt x="9" y="0"/>
                  </a:cubicBezTo>
                  <a:cubicBezTo>
                    <a:pt x="0" y="86"/>
                    <a:pt x="0" y="86"/>
                    <a:pt x="0" y="86"/>
                  </a:cubicBezTo>
                  <a:cubicBezTo>
                    <a:pt x="112" y="97"/>
                    <a:pt x="214" y="142"/>
                    <a:pt x="296" y="21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endParaRPr sz="1200" dirty="0">
                <a:solidFill>
                  <a:prstClr val="white"/>
                </a:solidFill>
                <a:latin typeface="+mn-ea"/>
              </a:endParaRPr>
            </a:p>
          </p:txBody>
        </p:sp>
        <p:sp>
          <p:nvSpPr>
            <p:cNvPr id="24" name="Freeform: Shape 25">
              <a:extLst>
                <a:ext uri="{FF2B5EF4-FFF2-40B4-BE49-F238E27FC236}">
                  <a16:creationId xmlns:a16="http://schemas.microsoft.com/office/drawing/2014/main" id="{1BE7780A-DA78-4959-9AFD-A91533DFD449}"/>
                </a:ext>
              </a:extLst>
            </p:cNvPr>
            <p:cNvSpPr/>
            <p:nvPr/>
          </p:nvSpPr>
          <p:spPr bwMode="auto">
            <a:xfrm>
              <a:off x="5352065" y="2040761"/>
              <a:ext cx="631891" cy="373452"/>
            </a:xfrm>
            <a:custGeom>
              <a:avLst/>
              <a:gdLst>
                <a:gd name="T0" fmla="*/ 351 w 351"/>
                <a:gd name="T1" fmla="*/ 85 h 207"/>
                <a:gd name="T2" fmla="*/ 343 w 351"/>
                <a:gd name="T3" fmla="*/ 0 h 207"/>
                <a:gd name="T4" fmla="*/ 0 w 351"/>
                <a:gd name="T5" fmla="*/ 141 h 207"/>
                <a:gd name="T6" fmla="*/ 54 w 351"/>
                <a:gd name="T7" fmla="*/ 207 h 207"/>
                <a:gd name="T8" fmla="*/ 351 w 351"/>
                <a:gd name="T9" fmla="*/ 85 h 207"/>
              </a:gdLst>
              <a:ahLst/>
              <a:cxnLst>
                <a:cxn ang="0">
                  <a:pos x="T0" y="T1"/>
                </a:cxn>
                <a:cxn ang="0">
                  <a:pos x="T2" y="T3"/>
                </a:cxn>
                <a:cxn ang="0">
                  <a:pos x="T4" y="T5"/>
                </a:cxn>
                <a:cxn ang="0">
                  <a:pos x="T6" y="T7"/>
                </a:cxn>
                <a:cxn ang="0">
                  <a:pos x="T8" y="T9"/>
                </a:cxn>
              </a:cxnLst>
              <a:rect l="0" t="0" r="r" b="b"/>
              <a:pathLst>
                <a:path w="351" h="207">
                  <a:moveTo>
                    <a:pt x="351" y="85"/>
                  </a:moveTo>
                  <a:cubicBezTo>
                    <a:pt x="343" y="0"/>
                    <a:pt x="343" y="0"/>
                    <a:pt x="343" y="0"/>
                  </a:cubicBezTo>
                  <a:cubicBezTo>
                    <a:pt x="343" y="0"/>
                    <a:pt x="153" y="0"/>
                    <a:pt x="0" y="141"/>
                  </a:cubicBezTo>
                  <a:cubicBezTo>
                    <a:pt x="54" y="207"/>
                    <a:pt x="54" y="207"/>
                    <a:pt x="54" y="207"/>
                  </a:cubicBezTo>
                  <a:cubicBezTo>
                    <a:pt x="136" y="139"/>
                    <a:pt x="239" y="95"/>
                    <a:pt x="351"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endParaRPr sz="1200">
                <a:solidFill>
                  <a:prstClr val="white"/>
                </a:solidFill>
                <a:latin typeface="+mn-ea"/>
              </a:endParaRPr>
            </a:p>
          </p:txBody>
        </p:sp>
        <p:sp>
          <p:nvSpPr>
            <p:cNvPr id="25" name="矩形 24">
              <a:extLst>
                <a:ext uri="{FF2B5EF4-FFF2-40B4-BE49-F238E27FC236}">
                  <a16:creationId xmlns:a16="http://schemas.microsoft.com/office/drawing/2014/main" id="{615FDB56-4E53-461E-AF9F-32C8678ABBC0}"/>
                </a:ext>
              </a:extLst>
            </p:cNvPr>
            <p:cNvSpPr/>
            <p:nvPr/>
          </p:nvSpPr>
          <p:spPr>
            <a:xfrm>
              <a:off x="1174023" y="1690566"/>
              <a:ext cx="1337414" cy="922020"/>
            </a:xfrm>
            <a:prstGeom prst="rect">
              <a:avLst/>
            </a:prstGeom>
          </p:spPr>
          <p:txBody>
            <a:bodyPr wrap="square">
              <a:spAutoFit/>
            </a:bodyPr>
            <a:lstStyle/>
            <a:p>
              <a:pPr algn="r" defTabSz="913765">
                <a:lnSpc>
                  <a:spcPct val="150000"/>
                </a:lnSpc>
              </a:pPr>
              <a:r>
                <a:rPr lang="zh-CN" altLang="en-US" sz="1200" dirty="0">
                  <a:solidFill>
                    <a:prstClr val="white"/>
                  </a:solidFill>
                  <a:latin typeface="+mn-ea"/>
                </a:rPr>
                <a:t>机器学习</a:t>
              </a:r>
              <a:endParaRPr lang="en-US" altLang="zh-CN" sz="1200" dirty="0">
                <a:solidFill>
                  <a:prstClr val="white"/>
                </a:solidFill>
                <a:latin typeface="+mn-ea"/>
              </a:endParaRPr>
            </a:p>
            <a:p>
              <a:pPr algn="r" defTabSz="913765">
                <a:lnSpc>
                  <a:spcPct val="150000"/>
                </a:lnSpc>
              </a:pPr>
              <a:r>
                <a:rPr lang="zh-CN" altLang="en-US" sz="1200" dirty="0">
                  <a:solidFill>
                    <a:prstClr val="white"/>
                  </a:solidFill>
                  <a:latin typeface="+mn-ea"/>
                </a:rPr>
                <a:t>统计学</a:t>
              </a:r>
              <a:endParaRPr lang="en-US" altLang="zh-CN" sz="1200" dirty="0">
                <a:solidFill>
                  <a:prstClr val="white"/>
                </a:solidFill>
                <a:latin typeface="+mn-ea"/>
              </a:endParaRPr>
            </a:p>
            <a:p>
              <a:pPr algn="r" defTabSz="913765">
                <a:lnSpc>
                  <a:spcPct val="150000"/>
                </a:lnSpc>
              </a:pPr>
              <a:r>
                <a:rPr lang="zh-CN" altLang="en-US" sz="1200" dirty="0">
                  <a:solidFill>
                    <a:prstClr val="white"/>
                  </a:solidFill>
                  <a:latin typeface="+mn-ea"/>
                </a:rPr>
                <a:t>专家经验</a:t>
              </a:r>
            </a:p>
          </p:txBody>
        </p:sp>
        <p:sp>
          <p:nvSpPr>
            <p:cNvPr id="26" name="矩形 25">
              <a:extLst>
                <a:ext uri="{FF2B5EF4-FFF2-40B4-BE49-F238E27FC236}">
                  <a16:creationId xmlns:a16="http://schemas.microsoft.com/office/drawing/2014/main" id="{7EA0D5AA-0AE4-4708-8DE8-03FF4A0E1BC0}"/>
                </a:ext>
              </a:extLst>
            </p:cNvPr>
            <p:cNvSpPr/>
            <p:nvPr/>
          </p:nvSpPr>
          <p:spPr>
            <a:xfrm>
              <a:off x="9575073" y="1554639"/>
              <a:ext cx="1651888" cy="613694"/>
            </a:xfrm>
            <a:prstGeom prst="rect">
              <a:avLst/>
            </a:prstGeom>
          </p:spPr>
          <p:txBody>
            <a:bodyPr wrap="square">
              <a:spAutoFit/>
            </a:bodyPr>
            <a:lstStyle/>
            <a:p>
              <a:pPr defTabSz="913765">
                <a:lnSpc>
                  <a:spcPct val="150000"/>
                </a:lnSpc>
              </a:pPr>
              <a:r>
                <a:rPr lang="zh-CN" altLang="en-US" sz="1200" dirty="0">
                  <a:solidFill>
                    <a:prstClr val="white"/>
                  </a:solidFill>
                  <a:latin typeface="+mn-ea"/>
                </a:rPr>
                <a:t>最近两周未排查预警；</a:t>
              </a:r>
              <a:endParaRPr lang="en-US" altLang="zh-CN" sz="1200" dirty="0">
                <a:solidFill>
                  <a:prstClr val="white"/>
                </a:solidFill>
                <a:latin typeface="+mn-ea"/>
              </a:endParaRPr>
            </a:p>
            <a:p>
              <a:pPr defTabSz="913765">
                <a:lnSpc>
                  <a:spcPct val="150000"/>
                </a:lnSpc>
              </a:pPr>
              <a:r>
                <a:rPr lang="zh-CN" altLang="en-US" sz="1200" dirty="0">
                  <a:solidFill>
                    <a:prstClr val="white"/>
                  </a:solidFill>
                  <a:latin typeface="+mn-ea"/>
                </a:rPr>
                <a:t>预警问题部件定位</a:t>
              </a:r>
            </a:p>
          </p:txBody>
        </p:sp>
        <p:sp>
          <p:nvSpPr>
            <p:cNvPr id="27" name="矩形 26">
              <a:extLst>
                <a:ext uri="{FF2B5EF4-FFF2-40B4-BE49-F238E27FC236}">
                  <a16:creationId xmlns:a16="http://schemas.microsoft.com/office/drawing/2014/main" id="{18BD1A67-2EAE-4F52-A8BA-95C2AA4D9AE9}"/>
                </a:ext>
              </a:extLst>
            </p:cNvPr>
            <p:cNvSpPr/>
            <p:nvPr/>
          </p:nvSpPr>
          <p:spPr>
            <a:xfrm>
              <a:off x="9466165" y="2763984"/>
              <a:ext cx="1863007" cy="613694"/>
            </a:xfrm>
            <a:prstGeom prst="rect">
              <a:avLst/>
            </a:prstGeom>
          </p:spPr>
          <p:txBody>
            <a:bodyPr wrap="square">
              <a:spAutoFit/>
            </a:bodyPr>
            <a:lstStyle/>
            <a:p>
              <a:pPr algn="r" defTabSz="913765">
                <a:lnSpc>
                  <a:spcPct val="150000"/>
                </a:lnSpc>
              </a:pPr>
              <a:r>
                <a:rPr lang="zh-CN" altLang="en-US" sz="1200" dirty="0">
                  <a:solidFill>
                    <a:prstClr val="white"/>
                  </a:solidFill>
                  <a:latin typeface="+mn-ea"/>
                </a:rPr>
                <a:t>给运维展示未排查预警；</a:t>
              </a:r>
              <a:endParaRPr lang="en-US" altLang="zh-CN" sz="1200" dirty="0">
                <a:solidFill>
                  <a:prstClr val="white"/>
                </a:solidFill>
                <a:latin typeface="+mn-ea"/>
              </a:endParaRPr>
            </a:p>
            <a:p>
              <a:pPr algn="r" defTabSz="913765">
                <a:lnSpc>
                  <a:spcPct val="150000"/>
                </a:lnSpc>
              </a:pPr>
              <a:r>
                <a:rPr lang="zh-CN" altLang="en-US" sz="1200" dirty="0">
                  <a:solidFill>
                    <a:prstClr val="white"/>
                  </a:solidFill>
                  <a:latin typeface="+mn-ea"/>
                </a:rPr>
                <a:t>预警对应排查方案生成</a:t>
              </a:r>
            </a:p>
          </p:txBody>
        </p:sp>
        <p:sp>
          <p:nvSpPr>
            <p:cNvPr id="28" name="矩形 27">
              <a:extLst>
                <a:ext uri="{FF2B5EF4-FFF2-40B4-BE49-F238E27FC236}">
                  <a16:creationId xmlns:a16="http://schemas.microsoft.com/office/drawing/2014/main" id="{15DD87FE-5768-4E2E-A51F-225029E0A823}"/>
                </a:ext>
              </a:extLst>
            </p:cNvPr>
            <p:cNvSpPr/>
            <p:nvPr/>
          </p:nvSpPr>
          <p:spPr>
            <a:xfrm>
              <a:off x="1189471" y="3974604"/>
              <a:ext cx="1337414" cy="613694"/>
            </a:xfrm>
            <a:prstGeom prst="rect">
              <a:avLst/>
            </a:prstGeom>
          </p:spPr>
          <p:txBody>
            <a:bodyPr wrap="square">
              <a:spAutoFit/>
            </a:bodyPr>
            <a:lstStyle/>
            <a:p>
              <a:pPr algn="r" defTabSz="913765">
                <a:lnSpc>
                  <a:spcPct val="150000"/>
                </a:lnSpc>
              </a:pPr>
              <a:r>
                <a:rPr lang="zh-CN" altLang="en-US" sz="1200" dirty="0">
                  <a:solidFill>
                    <a:prstClr val="white"/>
                  </a:solidFill>
                  <a:latin typeface="+mn-ea"/>
                </a:rPr>
                <a:t>分部件、厂家进行统计分析</a:t>
              </a:r>
            </a:p>
          </p:txBody>
        </p:sp>
        <p:sp>
          <p:nvSpPr>
            <p:cNvPr id="29" name="矩形 28">
              <a:extLst>
                <a:ext uri="{FF2B5EF4-FFF2-40B4-BE49-F238E27FC236}">
                  <a16:creationId xmlns:a16="http://schemas.microsoft.com/office/drawing/2014/main" id="{4E3D6854-C8F5-4FE6-B5B3-F58AD62717BB}"/>
                </a:ext>
              </a:extLst>
            </p:cNvPr>
            <p:cNvSpPr/>
            <p:nvPr/>
          </p:nvSpPr>
          <p:spPr>
            <a:xfrm>
              <a:off x="998971" y="2796931"/>
              <a:ext cx="1651888" cy="922020"/>
            </a:xfrm>
            <a:prstGeom prst="rect">
              <a:avLst/>
            </a:prstGeom>
          </p:spPr>
          <p:txBody>
            <a:bodyPr wrap="square">
              <a:spAutoFit/>
            </a:bodyPr>
            <a:lstStyle/>
            <a:p>
              <a:pPr defTabSz="913765">
                <a:lnSpc>
                  <a:spcPct val="150000"/>
                </a:lnSpc>
              </a:pPr>
              <a:r>
                <a:rPr lang="zh-CN" altLang="en-US" sz="1200" dirty="0">
                  <a:solidFill>
                    <a:prstClr val="white"/>
                  </a:solidFill>
                  <a:latin typeface="+mn-ea"/>
                </a:rPr>
                <a:t>预警准确度计算；</a:t>
              </a:r>
              <a:endParaRPr lang="en-US" altLang="zh-CN" sz="1200" dirty="0">
                <a:solidFill>
                  <a:prstClr val="white"/>
                </a:solidFill>
                <a:latin typeface="+mn-ea"/>
              </a:endParaRPr>
            </a:p>
            <a:p>
              <a:pPr defTabSz="913765">
                <a:lnSpc>
                  <a:spcPct val="150000"/>
                </a:lnSpc>
              </a:pPr>
              <a:r>
                <a:rPr lang="zh-CN" altLang="en-US" sz="1200" dirty="0">
                  <a:solidFill>
                    <a:prstClr val="white"/>
                  </a:solidFill>
                  <a:latin typeface="+mn-ea"/>
                </a:rPr>
                <a:t>根据结果对模型进行迭代更新</a:t>
              </a:r>
            </a:p>
          </p:txBody>
        </p:sp>
        <p:sp>
          <p:nvSpPr>
            <p:cNvPr id="30" name="矩形 29">
              <a:extLst>
                <a:ext uri="{FF2B5EF4-FFF2-40B4-BE49-F238E27FC236}">
                  <a16:creationId xmlns:a16="http://schemas.microsoft.com/office/drawing/2014/main" id="{77B0C4DF-00A9-4DBA-AC7C-027A513B1B12}"/>
                </a:ext>
              </a:extLst>
            </p:cNvPr>
            <p:cNvSpPr/>
            <p:nvPr/>
          </p:nvSpPr>
          <p:spPr>
            <a:xfrm>
              <a:off x="9794148" y="3827412"/>
              <a:ext cx="1651888" cy="922020"/>
            </a:xfrm>
            <a:prstGeom prst="rect">
              <a:avLst/>
            </a:prstGeom>
          </p:spPr>
          <p:txBody>
            <a:bodyPr wrap="square">
              <a:spAutoFit/>
            </a:bodyPr>
            <a:lstStyle/>
            <a:p>
              <a:pPr defTabSz="913765">
                <a:lnSpc>
                  <a:spcPct val="150000"/>
                </a:lnSpc>
              </a:pPr>
              <a:r>
                <a:rPr lang="zh-CN" altLang="en-US" sz="1200" dirty="0">
                  <a:solidFill>
                    <a:prstClr val="white"/>
                  </a:solidFill>
                  <a:latin typeface="+mn-ea"/>
                </a:rPr>
                <a:t>指定厂家、机型对应预警展示</a:t>
              </a:r>
              <a:r>
                <a:rPr lang="en-US" altLang="zh-CN" sz="1200" dirty="0">
                  <a:solidFill>
                    <a:prstClr val="white"/>
                  </a:solidFill>
                  <a:latin typeface="+mn-ea"/>
                </a:rPr>
                <a:t>;</a:t>
              </a:r>
            </a:p>
            <a:p>
              <a:pPr defTabSz="913765">
                <a:lnSpc>
                  <a:spcPct val="150000"/>
                </a:lnSpc>
              </a:pPr>
              <a:r>
                <a:rPr lang="zh-CN" altLang="en-US" sz="1200" dirty="0">
                  <a:solidFill>
                    <a:prstClr val="white"/>
                  </a:solidFill>
                  <a:latin typeface="+mn-ea"/>
                </a:rPr>
                <a:t>预警方案查询</a:t>
              </a:r>
              <a:endParaRPr lang="en-US" altLang="zh-CN" sz="1200" dirty="0">
                <a:solidFill>
                  <a:prstClr val="white"/>
                </a:solidFill>
                <a:latin typeface="+mn-ea"/>
              </a:endParaRPr>
            </a:p>
          </p:txBody>
        </p:sp>
      </p:grpSp>
    </p:spTree>
    <p:extLst>
      <p:ext uri="{BB962C8B-B14F-4D97-AF65-F5344CB8AC3E}">
        <p14:creationId xmlns:p14="http://schemas.microsoft.com/office/powerpoint/2010/main" val="275186254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59A39-630E-4567-AF95-DB52467A49A5}"/>
              </a:ext>
            </a:extLst>
          </p:cNvPr>
          <p:cNvSpPr>
            <a:spLocks noGrp="1"/>
          </p:cNvSpPr>
          <p:nvPr>
            <p:ph type="title"/>
          </p:nvPr>
        </p:nvSpPr>
        <p:spPr/>
        <p:txBody>
          <a:bodyPr/>
          <a:lstStyle/>
          <a:p>
            <a:r>
              <a:rPr lang="zh-CN" altLang="en-US" dirty="0"/>
              <a:t>信息系统关键技术</a:t>
            </a:r>
            <a:r>
              <a:rPr lang="en-US" altLang="zh-CN" dirty="0"/>
              <a:t>6</a:t>
            </a:r>
            <a:r>
              <a:rPr lang="zh-CN" altLang="en-US" dirty="0"/>
              <a:t>：风场数字化</a:t>
            </a:r>
            <a:r>
              <a:rPr lang="zh-CN" altLang="zh-CN" dirty="0"/>
              <a:t>技术</a:t>
            </a:r>
            <a:endParaRPr lang="zh-CN" altLang="en-US" dirty="0"/>
          </a:p>
        </p:txBody>
      </p:sp>
      <p:sp>
        <p:nvSpPr>
          <p:cNvPr id="3" name="内容占位符 2">
            <a:extLst>
              <a:ext uri="{FF2B5EF4-FFF2-40B4-BE49-F238E27FC236}">
                <a16:creationId xmlns:a16="http://schemas.microsoft.com/office/drawing/2014/main" id="{A56637C5-E522-482A-9B37-36BFD756548F}"/>
              </a:ext>
            </a:extLst>
          </p:cNvPr>
          <p:cNvSpPr>
            <a:spLocks noGrp="1"/>
          </p:cNvSpPr>
          <p:nvPr>
            <p:ph idx="1"/>
          </p:nvPr>
        </p:nvSpPr>
        <p:spPr>
          <a:xfrm>
            <a:off x="581958" y="978239"/>
            <a:ext cx="10852237" cy="812461"/>
          </a:xfrm>
        </p:spPr>
        <p:txBody>
          <a:bodyPr/>
          <a:lstStyle/>
          <a:p>
            <a:r>
              <a:rPr lang="zh-CN" altLang="zh-CN" dirty="0">
                <a:latin typeface="+mn-ea"/>
              </a:rPr>
              <a:t>借助数字孪生技术和</a:t>
            </a:r>
            <a:r>
              <a:rPr lang="en-US" altLang="zh-CN" dirty="0">
                <a:latin typeface="+mn-ea"/>
              </a:rPr>
              <a:t>5G</a:t>
            </a:r>
            <a:r>
              <a:rPr lang="zh-CN" altLang="zh-CN" dirty="0">
                <a:latin typeface="+mn-ea"/>
              </a:rPr>
              <a:t>通信技术，获取风机的实时运行数据，构建多种主控风机数字孪生体的实验平台，通过大数据分析技术分析风机</a:t>
            </a:r>
            <a:r>
              <a:rPr lang="en-US" altLang="zh-CN" dirty="0">
                <a:latin typeface="+mn-ea"/>
              </a:rPr>
              <a:t>/</a:t>
            </a:r>
            <a:r>
              <a:rPr lang="zh-CN" altLang="zh-CN" dirty="0">
                <a:latin typeface="+mn-ea"/>
              </a:rPr>
              <a:t>风场实时状态，实现机组的功率优化控制，使智慧风电系统具备快速应对的智慧。</a:t>
            </a:r>
            <a:endParaRPr lang="zh-CN" altLang="en-US" sz="4000" dirty="0">
              <a:latin typeface="+mn-ea"/>
            </a:endParaRPr>
          </a:p>
        </p:txBody>
      </p:sp>
      <p:grpSp>
        <p:nvGrpSpPr>
          <p:cNvPr id="6" name="组合 5">
            <a:extLst>
              <a:ext uri="{FF2B5EF4-FFF2-40B4-BE49-F238E27FC236}">
                <a16:creationId xmlns:a16="http://schemas.microsoft.com/office/drawing/2014/main" id="{8E4B52D0-DC72-425D-9DC1-D8468ED79AB8}"/>
              </a:ext>
            </a:extLst>
          </p:cNvPr>
          <p:cNvGrpSpPr/>
          <p:nvPr/>
        </p:nvGrpSpPr>
        <p:grpSpPr>
          <a:xfrm>
            <a:off x="1552575" y="2402634"/>
            <a:ext cx="9086849" cy="3436391"/>
            <a:chOff x="1552575" y="2402634"/>
            <a:chExt cx="9086849" cy="3436391"/>
          </a:xfrm>
        </p:grpSpPr>
        <p:sp>
          <p:nvSpPr>
            <p:cNvPr id="7" name="任意多边形: 形状 6">
              <a:extLst>
                <a:ext uri="{FF2B5EF4-FFF2-40B4-BE49-F238E27FC236}">
                  <a16:creationId xmlns:a16="http://schemas.microsoft.com/office/drawing/2014/main" id="{0A1A1363-4F31-4F0E-91BC-D145AE94AE2E}"/>
                </a:ext>
              </a:extLst>
            </p:cNvPr>
            <p:cNvSpPr/>
            <p:nvPr/>
          </p:nvSpPr>
          <p:spPr>
            <a:xfrm>
              <a:off x="3717971" y="3605715"/>
              <a:ext cx="2589752" cy="2233310"/>
            </a:xfrm>
            <a:custGeom>
              <a:avLst/>
              <a:gdLst>
                <a:gd name="connsiteX0" fmla="*/ 0 w 2589752"/>
                <a:gd name="connsiteY0" fmla="*/ 1116655 h 2233310"/>
                <a:gd name="connsiteX1" fmla="*/ 558328 w 2589752"/>
                <a:gd name="connsiteY1" fmla="*/ 1 h 2233310"/>
                <a:gd name="connsiteX2" fmla="*/ 2031425 w 2589752"/>
                <a:gd name="connsiteY2" fmla="*/ 1 h 2233310"/>
                <a:gd name="connsiteX3" fmla="*/ 2589752 w 2589752"/>
                <a:gd name="connsiteY3" fmla="*/ 1116655 h 2233310"/>
                <a:gd name="connsiteX4" fmla="*/ 2031425 w 2589752"/>
                <a:gd name="connsiteY4" fmla="*/ 2233309 h 2233310"/>
                <a:gd name="connsiteX5" fmla="*/ 558328 w 2589752"/>
                <a:gd name="connsiteY5" fmla="*/ 2233309 h 2233310"/>
                <a:gd name="connsiteX6" fmla="*/ 0 w 2589752"/>
                <a:gd name="connsiteY6" fmla="*/ 1116655 h 22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752" h="2233310">
                  <a:moveTo>
                    <a:pt x="0" y="1116655"/>
                  </a:moveTo>
                  <a:lnTo>
                    <a:pt x="558328" y="1"/>
                  </a:lnTo>
                  <a:lnTo>
                    <a:pt x="2031425" y="1"/>
                  </a:lnTo>
                  <a:lnTo>
                    <a:pt x="2589752" y="1116655"/>
                  </a:lnTo>
                  <a:lnTo>
                    <a:pt x="2031425" y="2233309"/>
                  </a:lnTo>
                  <a:lnTo>
                    <a:pt x="558328" y="2233309"/>
                  </a:lnTo>
                  <a:lnTo>
                    <a:pt x="0" y="1116655"/>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01922" tIns="366923" rIns="401922" bIns="366923" numCol="1" spcCol="1270" anchor="t" anchorCtr="0">
              <a:noAutofit/>
            </a:bodyPr>
            <a:lstStyle/>
            <a:p>
              <a:pPr marL="0" lvl="0" indent="0" algn="l" defTabSz="711200">
                <a:lnSpc>
                  <a:spcPct val="150000"/>
                </a:lnSpc>
                <a:spcBef>
                  <a:spcPct val="0"/>
                </a:spcBef>
                <a:spcAft>
                  <a:spcPct val="35000"/>
                </a:spcAft>
                <a:buNone/>
              </a:pPr>
              <a:r>
                <a:rPr lang="zh-CN" altLang="en-US" sz="1600" b="1" kern="1200" dirty="0">
                  <a:latin typeface="+mn-ea"/>
                  <a:ea typeface="+mn-ea"/>
                </a:rPr>
                <a:t>数字孪生技术</a:t>
              </a:r>
              <a:endParaRPr lang="zh-CN" altLang="en-US" sz="1400" b="1" kern="1200" dirty="0">
                <a:latin typeface="+mn-ea"/>
                <a:ea typeface="+mn-ea"/>
              </a:endParaRPr>
            </a:p>
            <a:p>
              <a:pPr marL="114300" lvl="1" indent="-114300" algn="l" defTabSz="533400">
                <a:lnSpc>
                  <a:spcPct val="150000"/>
                </a:lnSpc>
                <a:spcBef>
                  <a:spcPct val="0"/>
                </a:spcBef>
                <a:spcAft>
                  <a:spcPct val="15000"/>
                </a:spcAft>
                <a:buChar char="•"/>
              </a:pPr>
              <a:r>
                <a:rPr lang="zh-CN" altLang="en-US" sz="1200" kern="1200" dirty="0">
                  <a:latin typeface="+mn-ea"/>
                  <a:ea typeface="+mn-ea"/>
                </a:rPr>
                <a:t>利用风机的物理模型和历史运行数据，在虚拟空间中完成风机实体的映射，以反映相对应风机的全生命周期过程</a:t>
              </a:r>
              <a:endParaRPr lang="zh-CN" altLang="en-US" sz="1100" kern="1200" dirty="0">
                <a:latin typeface="+mn-ea"/>
                <a:ea typeface="+mn-ea"/>
              </a:endParaRPr>
            </a:p>
          </p:txBody>
        </p:sp>
        <p:sp>
          <p:nvSpPr>
            <p:cNvPr id="8" name="六边形 7">
              <a:extLst>
                <a:ext uri="{FF2B5EF4-FFF2-40B4-BE49-F238E27FC236}">
                  <a16:creationId xmlns:a16="http://schemas.microsoft.com/office/drawing/2014/main" id="{ED4177FE-947D-48E3-97B8-402BCBDEB6F5}"/>
                </a:ext>
              </a:extLst>
            </p:cNvPr>
            <p:cNvSpPr/>
            <p:nvPr/>
          </p:nvSpPr>
          <p:spPr>
            <a:xfrm>
              <a:off x="3798844" y="4591959"/>
              <a:ext cx="302592" cy="261165"/>
            </a:xfrm>
            <a:prstGeom prst="hexagon">
              <a:avLst>
                <a:gd name="adj" fmla="val 25000"/>
                <a:gd name="vf" fmla="val 115470"/>
              </a:avLst>
            </a:pr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六边形 8">
              <a:extLst>
                <a:ext uri="{FF2B5EF4-FFF2-40B4-BE49-F238E27FC236}">
                  <a16:creationId xmlns:a16="http://schemas.microsoft.com/office/drawing/2014/main" id="{5B380007-C90F-4BDD-B6CC-60117051C512}"/>
                </a:ext>
              </a:extLst>
            </p:cNvPr>
            <p:cNvSpPr/>
            <p:nvPr/>
          </p:nvSpPr>
          <p:spPr>
            <a:xfrm>
              <a:off x="1552575" y="2402634"/>
              <a:ext cx="2589752" cy="2233310"/>
            </a:xfrm>
            <a:prstGeom prst="hexagon">
              <a:avLst>
                <a:gd name="adj" fmla="val 25000"/>
                <a:gd name="vf" fmla="val 115470"/>
              </a:avLst>
            </a:prstGeom>
            <a:blipFill>
              <a:blip r:embed="rId2">
                <a:extLst>
                  <a:ext uri="{28A0092B-C50C-407E-A947-70E740481C1C}">
                    <a14:useLocalDpi xmlns:a14="http://schemas.microsoft.com/office/drawing/2010/main" val="0"/>
                  </a:ext>
                </a:extLst>
              </a:blip>
              <a:srcRect/>
              <a:stretch>
                <a:fillRect l="-39000" r="-39000"/>
              </a:stretch>
            </a:blipFill>
          </p:spPr>
          <p:style>
            <a:lnRef idx="2">
              <a:schemeClr val="accent5">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六边形 9">
              <a:extLst>
                <a:ext uri="{FF2B5EF4-FFF2-40B4-BE49-F238E27FC236}">
                  <a16:creationId xmlns:a16="http://schemas.microsoft.com/office/drawing/2014/main" id="{19EE71C4-CD4C-42BF-9B68-D2C8B5193CB1}"/>
                </a:ext>
              </a:extLst>
            </p:cNvPr>
            <p:cNvSpPr/>
            <p:nvPr/>
          </p:nvSpPr>
          <p:spPr>
            <a:xfrm>
              <a:off x="3317241" y="4327701"/>
              <a:ext cx="302592" cy="261165"/>
            </a:xfrm>
            <a:prstGeom prst="hexagon">
              <a:avLst>
                <a:gd name="adj" fmla="val 25000"/>
                <a:gd name="vf" fmla="val 115470"/>
              </a:avLst>
            </a:prstGeom>
          </p:spPr>
          <p:style>
            <a:lnRef idx="2">
              <a:schemeClr val="accent5">
                <a:hueOff val="-2451115"/>
                <a:satOff val="-3409"/>
                <a:lumOff val="-1307"/>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任意多边形: 形状 10">
              <a:extLst>
                <a:ext uri="{FF2B5EF4-FFF2-40B4-BE49-F238E27FC236}">
                  <a16:creationId xmlns:a16="http://schemas.microsoft.com/office/drawing/2014/main" id="{397A86CA-90C4-4466-8334-16EB8D0099CB}"/>
                </a:ext>
              </a:extLst>
            </p:cNvPr>
            <p:cNvSpPr/>
            <p:nvPr/>
          </p:nvSpPr>
          <p:spPr>
            <a:xfrm>
              <a:off x="5884276" y="2402634"/>
              <a:ext cx="2589752" cy="2233310"/>
            </a:xfrm>
            <a:custGeom>
              <a:avLst/>
              <a:gdLst>
                <a:gd name="connsiteX0" fmla="*/ 0 w 2589752"/>
                <a:gd name="connsiteY0" fmla="*/ 1116655 h 2233310"/>
                <a:gd name="connsiteX1" fmla="*/ 558328 w 2589752"/>
                <a:gd name="connsiteY1" fmla="*/ 1 h 2233310"/>
                <a:gd name="connsiteX2" fmla="*/ 2031425 w 2589752"/>
                <a:gd name="connsiteY2" fmla="*/ 1 h 2233310"/>
                <a:gd name="connsiteX3" fmla="*/ 2589752 w 2589752"/>
                <a:gd name="connsiteY3" fmla="*/ 1116655 h 2233310"/>
                <a:gd name="connsiteX4" fmla="*/ 2031425 w 2589752"/>
                <a:gd name="connsiteY4" fmla="*/ 2233309 h 2233310"/>
                <a:gd name="connsiteX5" fmla="*/ 558328 w 2589752"/>
                <a:gd name="connsiteY5" fmla="*/ 2233309 h 2233310"/>
                <a:gd name="connsiteX6" fmla="*/ 0 w 2589752"/>
                <a:gd name="connsiteY6" fmla="*/ 1116655 h 22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752" h="2233310">
                  <a:moveTo>
                    <a:pt x="0" y="1116655"/>
                  </a:moveTo>
                  <a:lnTo>
                    <a:pt x="558328" y="1"/>
                  </a:lnTo>
                  <a:lnTo>
                    <a:pt x="2031425" y="1"/>
                  </a:lnTo>
                  <a:lnTo>
                    <a:pt x="2589752" y="1116655"/>
                  </a:lnTo>
                  <a:lnTo>
                    <a:pt x="2031425" y="2233309"/>
                  </a:lnTo>
                  <a:lnTo>
                    <a:pt x="558328" y="2233309"/>
                  </a:lnTo>
                  <a:lnTo>
                    <a:pt x="0" y="1116655"/>
                  </a:lnTo>
                  <a:close/>
                </a:path>
              </a:pathLst>
            </a:custGeom>
          </p:spPr>
          <p:style>
            <a:lnRef idx="2">
              <a:schemeClr val="accent5">
                <a:hueOff val="-7353344"/>
                <a:satOff val="-10228"/>
                <a:lumOff val="-3922"/>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txBody>
            <a:bodyPr spcFirstLastPara="0" vert="horz" wrap="square" lIns="401922" tIns="366923" rIns="401922" bIns="366923" numCol="1" spcCol="1270" anchor="t" anchorCtr="0">
              <a:noAutofit/>
            </a:bodyPr>
            <a:lstStyle/>
            <a:p>
              <a:pPr marL="0" lvl="0" indent="0" algn="l" defTabSz="711200">
                <a:lnSpc>
                  <a:spcPct val="150000"/>
                </a:lnSpc>
                <a:spcBef>
                  <a:spcPct val="0"/>
                </a:spcBef>
                <a:spcAft>
                  <a:spcPct val="35000"/>
                </a:spcAft>
                <a:buNone/>
              </a:pPr>
              <a:r>
                <a:rPr lang="en-US" sz="1600" b="1" kern="1200" dirty="0">
                  <a:latin typeface="+mn-ea"/>
                  <a:ea typeface="+mn-ea"/>
                </a:rPr>
                <a:t>5G</a:t>
              </a:r>
              <a:r>
                <a:rPr lang="zh-CN" altLang="en-US" sz="1600" b="1" kern="1200" dirty="0">
                  <a:latin typeface="+mn-ea"/>
                  <a:ea typeface="+mn-ea"/>
                </a:rPr>
                <a:t>通信</a:t>
              </a:r>
              <a:r>
                <a:rPr lang="zh-CN" sz="1600" b="1" kern="1200" dirty="0">
                  <a:latin typeface="+mn-ea"/>
                  <a:ea typeface="+mn-ea"/>
                </a:rPr>
                <a:t>技术</a:t>
              </a:r>
              <a:endParaRPr lang="zh-CN" sz="1400" b="1" kern="1200" dirty="0">
                <a:latin typeface="+mn-ea"/>
                <a:ea typeface="+mn-ea"/>
              </a:endParaRPr>
            </a:p>
            <a:p>
              <a:pPr marL="114300" lvl="1" indent="-114300" algn="l" defTabSz="533400">
                <a:lnSpc>
                  <a:spcPct val="150000"/>
                </a:lnSpc>
                <a:spcBef>
                  <a:spcPct val="0"/>
                </a:spcBef>
                <a:spcAft>
                  <a:spcPct val="15000"/>
                </a:spcAft>
                <a:buChar char="•"/>
              </a:pPr>
              <a:r>
                <a:rPr lang="zh-CN" altLang="en-US" sz="1200" kern="1200" dirty="0">
                  <a:latin typeface="+mn-ea"/>
                  <a:ea typeface="+mn-ea"/>
                </a:rPr>
                <a:t>第五代移动通信技术，广覆盖、大连接、低时延、高可靠</a:t>
              </a:r>
              <a:endParaRPr lang="zh-CN" altLang="en-US" sz="1100" kern="1200" dirty="0">
                <a:latin typeface="+mn-ea"/>
                <a:ea typeface="+mn-ea"/>
              </a:endParaRPr>
            </a:p>
          </p:txBody>
        </p:sp>
        <p:sp>
          <p:nvSpPr>
            <p:cNvPr id="12" name="六边形 11">
              <a:extLst>
                <a:ext uri="{FF2B5EF4-FFF2-40B4-BE49-F238E27FC236}">
                  <a16:creationId xmlns:a16="http://schemas.microsoft.com/office/drawing/2014/main" id="{1E1ABBEE-44BE-4AD6-97C2-E680ADCE2B49}"/>
                </a:ext>
              </a:extLst>
            </p:cNvPr>
            <p:cNvSpPr/>
            <p:nvPr/>
          </p:nvSpPr>
          <p:spPr>
            <a:xfrm>
              <a:off x="7648942" y="4327701"/>
              <a:ext cx="302592" cy="261165"/>
            </a:xfrm>
            <a:prstGeom prst="hexagon">
              <a:avLst>
                <a:gd name="adj" fmla="val 25000"/>
                <a:gd name="vf" fmla="val 115470"/>
              </a:avLst>
            </a:prstGeom>
          </p:spPr>
          <p:style>
            <a:lnRef idx="2">
              <a:schemeClr val="accent5">
                <a:hueOff val="-4902230"/>
                <a:satOff val="-6819"/>
                <a:lumOff val="-261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六边形 12">
              <a:extLst>
                <a:ext uri="{FF2B5EF4-FFF2-40B4-BE49-F238E27FC236}">
                  <a16:creationId xmlns:a16="http://schemas.microsoft.com/office/drawing/2014/main" id="{20EC2983-480B-4E0D-A2A0-CF5E269DCAE4}"/>
                </a:ext>
              </a:extLst>
            </p:cNvPr>
            <p:cNvSpPr/>
            <p:nvPr/>
          </p:nvSpPr>
          <p:spPr>
            <a:xfrm>
              <a:off x="8049672" y="3605715"/>
              <a:ext cx="2589752" cy="2233310"/>
            </a:xfrm>
            <a:prstGeom prst="hexagon">
              <a:avLst>
                <a:gd name="adj" fmla="val 25000"/>
                <a:gd name="vf" fmla="val 115470"/>
              </a:avLst>
            </a:prstGeom>
            <a:blipFill>
              <a:blip r:embed="rId3">
                <a:extLst>
                  <a:ext uri="{28A0092B-C50C-407E-A947-70E740481C1C}">
                    <a14:useLocalDpi xmlns:a14="http://schemas.microsoft.com/office/drawing/2010/main" val="0"/>
                  </a:ext>
                </a:extLst>
              </a:blip>
              <a:srcRect/>
              <a:stretch>
                <a:fillRect l="-29000" r="-29000"/>
              </a:stretch>
            </a:blipFill>
          </p:spPr>
          <p:style>
            <a:lnRef idx="2">
              <a:schemeClr val="accent5">
                <a:hueOff val="-7353344"/>
                <a:satOff val="-10228"/>
                <a:lumOff val="-3922"/>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六边形 13">
              <a:extLst>
                <a:ext uri="{FF2B5EF4-FFF2-40B4-BE49-F238E27FC236}">
                  <a16:creationId xmlns:a16="http://schemas.microsoft.com/office/drawing/2014/main" id="{D9905543-8CAB-4F38-A330-4FEC7A4421D9}"/>
                </a:ext>
              </a:extLst>
            </p:cNvPr>
            <p:cNvSpPr/>
            <p:nvPr/>
          </p:nvSpPr>
          <p:spPr>
            <a:xfrm>
              <a:off x="8130545" y="4591959"/>
              <a:ext cx="302592" cy="261165"/>
            </a:xfrm>
            <a:prstGeom prst="hexagon">
              <a:avLst>
                <a:gd name="adj" fmla="val 25000"/>
                <a:gd name="vf" fmla="val 115470"/>
              </a:avLst>
            </a:prstGeom>
          </p:spPr>
          <p:style>
            <a:lnRef idx="2">
              <a:schemeClr val="accent5">
                <a:hueOff val="-7353344"/>
                <a:satOff val="-10228"/>
                <a:lumOff val="-392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8515833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59A39-630E-4567-AF95-DB52467A49A5}"/>
              </a:ext>
            </a:extLst>
          </p:cNvPr>
          <p:cNvSpPr>
            <a:spLocks noGrp="1"/>
          </p:cNvSpPr>
          <p:nvPr>
            <p:ph type="title"/>
          </p:nvPr>
        </p:nvSpPr>
        <p:spPr/>
        <p:txBody>
          <a:bodyPr/>
          <a:lstStyle/>
          <a:p>
            <a:r>
              <a:rPr lang="zh-CN" altLang="en-US" dirty="0">
                <a:latin typeface="+mn-ea"/>
                <a:ea typeface="+mn-ea"/>
              </a:rPr>
              <a:t>信息系统关键技术</a:t>
            </a:r>
            <a:r>
              <a:rPr lang="en-US" altLang="zh-CN" dirty="0">
                <a:latin typeface="+mn-ea"/>
                <a:ea typeface="+mn-ea"/>
              </a:rPr>
              <a:t>7</a:t>
            </a:r>
            <a:r>
              <a:rPr lang="zh-CN" altLang="en-US" dirty="0">
                <a:latin typeface="+mn-ea"/>
                <a:ea typeface="+mn-ea"/>
              </a:rPr>
              <a:t>：</a:t>
            </a:r>
            <a:r>
              <a:rPr lang="zh-CN" altLang="zh-CN" dirty="0">
                <a:latin typeface="+mn-ea"/>
                <a:ea typeface="+mn-ea"/>
              </a:rPr>
              <a:t>系统架构信息安全技术</a:t>
            </a:r>
            <a:endParaRPr lang="zh-CN" altLang="en-US" dirty="0">
              <a:latin typeface="+mn-ea"/>
              <a:ea typeface="+mn-ea"/>
            </a:endParaRPr>
          </a:p>
        </p:txBody>
      </p:sp>
      <p:sp>
        <p:nvSpPr>
          <p:cNvPr id="3" name="内容占位符 2">
            <a:extLst>
              <a:ext uri="{FF2B5EF4-FFF2-40B4-BE49-F238E27FC236}">
                <a16:creationId xmlns:a16="http://schemas.microsoft.com/office/drawing/2014/main" id="{A56637C5-E522-482A-9B37-36BFD756548F}"/>
              </a:ext>
            </a:extLst>
          </p:cNvPr>
          <p:cNvSpPr>
            <a:spLocks noGrp="1"/>
          </p:cNvSpPr>
          <p:nvPr>
            <p:ph idx="1"/>
          </p:nvPr>
        </p:nvSpPr>
        <p:spPr>
          <a:xfrm>
            <a:off x="533400" y="1473540"/>
            <a:ext cx="5418792" cy="974385"/>
          </a:xfrm>
        </p:spPr>
        <p:txBody>
          <a:bodyPr/>
          <a:lstStyle/>
          <a:p>
            <a:pPr>
              <a:lnSpc>
                <a:spcPct val="150000"/>
              </a:lnSpc>
            </a:pPr>
            <a:r>
              <a:rPr lang="zh-CN" altLang="en-US" b="1" dirty="0">
                <a:latin typeface="+mn-ea"/>
              </a:rPr>
              <a:t>背景：</a:t>
            </a:r>
            <a:r>
              <a:rPr lang="zh-CN" altLang="zh-CN" sz="1400" dirty="0">
                <a:latin typeface="+mn-ea"/>
              </a:rPr>
              <a:t>智慧风电</a:t>
            </a:r>
            <a:r>
              <a:rPr lang="zh-CN" altLang="en-US" sz="1400" dirty="0">
                <a:latin typeface="+mn-ea"/>
              </a:rPr>
              <a:t>一方面</a:t>
            </a:r>
            <a:r>
              <a:rPr lang="zh-CN" altLang="zh-CN" sz="1400" dirty="0">
                <a:latin typeface="+mn-ea"/>
              </a:rPr>
              <a:t>本身复杂的架构和众多的支撑技术容易出现漏洞</a:t>
            </a:r>
            <a:r>
              <a:rPr lang="zh-CN" altLang="en-US" sz="1400" dirty="0">
                <a:latin typeface="+mn-ea"/>
              </a:rPr>
              <a:t>，另一方面</a:t>
            </a:r>
            <a:r>
              <a:rPr lang="zh-CN" altLang="zh-CN" sz="1400" dirty="0">
                <a:latin typeface="+mn-ea"/>
              </a:rPr>
              <a:t>全开放交互的架构为智慧风电系统的安全防护带来很大的挑战</a:t>
            </a:r>
            <a:endParaRPr lang="en-US" altLang="zh-CN" dirty="0">
              <a:latin typeface="+mn-ea"/>
            </a:endParaRPr>
          </a:p>
        </p:txBody>
      </p:sp>
      <p:pic>
        <p:nvPicPr>
          <p:cNvPr id="5" name="图片 4">
            <a:extLst>
              <a:ext uri="{FF2B5EF4-FFF2-40B4-BE49-F238E27FC236}">
                <a16:creationId xmlns:a16="http://schemas.microsoft.com/office/drawing/2014/main" id="{BDE661E5-B973-4278-A92D-8A75BB6FE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125" y="2029013"/>
            <a:ext cx="4406213" cy="2934538"/>
          </a:xfrm>
          <a:prstGeom prst="rect">
            <a:avLst/>
          </a:prstGeom>
        </p:spPr>
      </p:pic>
      <p:sp>
        <p:nvSpPr>
          <p:cNvPr id="11" name="矩形 10">
            <a:extLst>
              <a:ext uri="{FF2B5EF4-FFF2-40B4-BE49-F238E27FC236}">
                <a16:creationId xmlns:a16="http://schemas.microsoft.com/office/drawing/2014/main" id="{FE0416A9-CA37-4170-BA08-5FD452A86F92}"/>
              </a:ext>
            </a:extLst>
          </p:cNvPr>
          <p:cNvSpPr/>
          <p:nvPr/>
        </p:nvSpPr>
        <p:spPr>
          <a:xfrm>
            <a:off x="533400" y="4523746"/>
            <a:ext cx="5418791" cy="74674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spc="150" noProof="1">
                <a:solidFill>
                  <a:prstClr val="white"/>
                </a:solidFill>
                <a:latin typeface="+mn-ea"/>
                <a:sym typeface="+mn-ea"/>
              </a:rPr>
              <a:t>作用：</a:t>
            </a:r>
            <a:r>
              <a:rPr lang="zh-CN" altLang="zh-CN" sz="1400" spc="150" noProof="1">
                <a:solidFill>
                  <a:prstClr val="white"/>
                </a:solidFill>
                <a:latin typeface="+mn-ea"/>
                <a:sym typeface="+mn-ea"/>
              </a:rPr>
              <a:t>是智慧风电系统实现精准感知、快速应对、系统思维、全面开放智慧的</a:t>
            </a:r>
            <a:r>
              <a:rPr lang="zh-CN" altLang="zh-CN" sz="1400" b="1" spc="150" noProof="1">
                <a:solidFill>
                  <a:srgbClr val="70AD47"/>
                </a:solidFill>
                <a:latin typeface="+mn-ea"/>
                <a:sym typeface="+mn-ea"/>
              </a:rPr>
              <a:t>安全保障</a:t>
            </a:r>
            <a:endParaRPr lang="zh-CN" altLang="en-US" sz="1600" dirty="0">
              <a:latin typeface="+mn-ea"/>
            </a:endParaRPr>
          </a:p>
        </p:txBody>
      </p:sp>
      <p:sp>
        <p:nvSpPr>
          <p:cNvPr id="12" name="矩形 11">
            <a:extLst>
              <a:ext uri="{FF2B5EF4-FFF2-40B4-BE49-F238E27FC236}">
                <a16:creationId xmlns:a16="http://schemas.microsoft.com/office/drawing/2014/main" id="{7AB01E9C-25D7-4A73-ADB4-B3C28A97BE8A}"/>
              </a:ext>
            </a:extLst>
          </p:cNvPr>
          <p:cNvSpPr/>
          <p:nvPr/>
        </p:nvSpPr>
        <p:spPr>
          <a:xfrm>
            <a:off x="533401" y="2751554"/>
            <a:ext cx="5418792" cy="74674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spc="150" noProof="1">
                <a:solidFill>
                  <a:prstClr val="white"/>
                </a:solidFill>
                <a:latin typeface="+mn-ea"/>
                <a:sym typeface="+mn-ea"/>
              </a:rPr>
              <a:t>要求：</a:t>
            </a:r>
            <a:r>
              <a:rPr lang="zh-CN" altLang="zh-CN" sz="1400" spc="150" noProof="1">
                <a:solidFill>
                  <a:prstClr val="white"/>
                </a:solidFill>
                <a:latin typeface="+mn-ea"/>
                <a:sym typeface="+mn-ea"/>
              </a:rPr>
              <a:t>智慧风电体系架构的安全防护满足</a:t>
            </a:r>
            <a:r>
              <a:rPr lang="zh-CN" altLang="zh-CN" sz="1400" b="1" spc="150" noProof="1">
                <a:solidFill>
                  <a:schemeClr val="accent6"/>
                </a:solidFill>
                <a:latin typeface="+mn-ea"/>
                <a:sym typeface="+mn-ea"/>
              </a:rPr>
              <a:t>多层次防护</a:t>
            </a:r>
            <a:r>
              <a:rPr lang="zh-CN" altLang="zh-CN" sz="1400" spc="150" noProof="1">
                <a:solidFill>
                  <a:prstClr val="white"/>
                </a:solidFill>
                <a:latin typeface="+mn-ea"/>
                <a:sym typeface="+mn-ea"/>
              </a:rPr>
              <a:t>的同时还需能够</a:t>
            </a:r>
            <a:r>
              <a:rPr lang="zh-CN" altLang="zh-CN" sz="1400" b="1" spc="150" noProof="1">
                <a:solidFill>
                  <a:schemeClr val="accent6"/>
                </a:solidFill>
                <a:latin typeface="+mn-ea"/>
                <a:sym typeface="+mn-ea"/>
              </a:rPr>
              <a:t>灵活配置和功能扩展</a:t>
            </a:r>
            <a:endParaRPr lang="en-US" altLang="zh-CN" sz="1600" b="1" spc="150" noProof="1">
              <a:solidFill>
                <a:schemeClr val="accent6"/>
              </a:solidFill>
              <a:latin typeface="+mn-ea"/>
              <a:sym typeface="+mn-ea"/>
            </a:endParaRPr>
          </a:p>
        </p:txBody>
      </p:sp>
      <p:sp>
        <p:nvSpPr>
          <p:cNvPr id="13" name="矩形 12">
            <a:extLst>
              <a:ext uri="{FF2B5EF4-FFF2-40B4-BE49-F238E27FC236}">
                <a16:creationId xmlns:a16="http://schemas.microsoft.com/office/drawing/2014/main" id="{6A976BFE-43E3-4025-AC87-53F130599298}"/>
              </a:ext>
            </a:extLst>
          </p:cNvPr>
          <p:cNvSpPr/>
          <p:nvPr/>
        </p:nvSpPr>
        <p:spPr>
          <a:xfrm>
            <a:off x="533401" y="3801926"/>
            <a:ext cx="5418792" cy="41819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spc="150" noProof="1">
                <a:solidFill>
                  <a:prstClr val="white"/>
                </a:solidFill>
                <a:latin typeface="+mn-ea"/>
                <a:sym typeface="+mn-ea"/>
              </a:rPr>
              <a:t>技术原理：</a:t>
            </a:r>
            <a:r>
              <a:rPr lang="zh-CN" altLang="zh-CN" sz="1400" b="1" spc="150" noProof="1">
                <a:solidFill>
                  <a:schemeClr val="accent6"/>
                </a:solidFill>
                <a:latin typeface="+mn-ea"/>
                <a:sym typeface="+mn-ea"/>
              </a:rPr>
              <a:t>运行安全、数据安全和安全管理</a:t>
            </a:r>
            <a:r>
              <a:rPr lang="zh-CN" altLang="zh-CN" sz="1400" spc="150" noProof="1">
                <a:solidFill>
                  <a:prstClr val="white"/>
                </a:solidFill>
                <a:latin typeface="+mn-ea"/>
                <a:sym typeface="+mn-ea"/>
              </a:rPr>
              <a:t>等技术</a:t>
            </a:r>
            <a:endParaRPr lang="en-US" altLang="zh-CN" sz="1600" spc="150" noProof="1">
              <a:solidFill>
                <a:prstClr val="white"/>
              </a:solidFill>
              <a:latin typeface="+mn-ea"/>
              <a:sym typeface="+mn-ea"/>
            </a:endParaRPr>
          </a:p>
        </p:txBody>
      </p:sp>
    </p:spTree>
    <p:extLst>
      <p:ext uri="{BB962C8B-B14F-4D97-AF65-F5344CB8AC3E}">
        <p14:creationId xmlns:p14="http://schemas.microsoft.com/office/powerpoint/2010/main" val="37020557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2"/>
          <p:cNvSpPr txBox="1"/>
          <p:nvPr/>
        </p:nvSpPr>
        <p:spPr>
          <a:xfrm>
            <a:off x="3503929" y="3409950"/>
            <a:ext cx="6013050" cy="1842947"/>
          </a:xfrm>
          <a:prstGeom prst="rect">
            <a:avLst/>
          </a:prstGeom>
          <a:noFill/>
        </p:spPr>
        <p:txBody>
          <a:bodyPr wrap="square" lIns="87764" tIns="43882" rIns="87764" bIns="43882" rtlCol="0">
            <a:spAutoFit/>
          </a:bodyPr>
          <a:lstStyle>
            <a:defPPr>
              <a:defRPr lang="zh-CN"/>
            </a:defPPr>
            <a:lvl1pPr>
              <a:defRPr sz="3200">
                <a:solidFill>
                  <a:schemeClr val="bg1"/>
                </a:solidFill>
                <a:latin typeface="Agency FB" panose="020B0503020202020204" pitchFamily="34" charset="0"/>
              </a:defRPr>
            </a:lvl1pPr>
          </a:lstStyle>
          <a:p>
            <a:pPr algn="ctr">
              <a:lnSpc>
                <a:spcPct val="150000"/>
              </a:lnSpc>
            </a:pPr>
            <a:r>
              <a:rPr lang="zh-CN" altLang="en-US" sz="3600" dirty="0">
                <a:solidFill>
                  <a:srgbClr val="8064A2">
                    <a:lumMod val="20000"/>
                    <a:lumOff val="80000"/>
                  </a:srgbClr>
                </a:solidFill>
                <a:latin typeface="微软雅黑" panose="020B0503020204020204" charset="-122"/>
                <a:ea typeface="微软雅黑" panose="020B0503020204020204" charset="-122"/>
                <a:sym typeface="+mn-ea"/>
              </a:rPr>
              <a:t>智慧风电场概述</a:t>
            </a:r>
            <a:endParaRPr lang="en-US" altLang="zh-CN" sz="3600" dirty="0">
              <a:solidFill>
                <a:srgbClr val="8064A2">
                  <a:lumMod val="20000"/>
                  <a:lumOff val="80000"/>
                </a:srgbClr>
              </a:solidFill>
              <a:latin typeface="微软雅黑" panose="020B0503020204020204" charset="-122"/>
              <a:ea typeface="微软雅黑" panose="020B0503020204020204" charset="-122"/>
              <a:sym typeface="+mn-ea"/>
            </a:endParaRPr>
          </a:p>
          <a:p>
            <a:pPr algn="r">
              <a:lnSpc>
                <a:spcPct val="150000"/>
              </a:lnSpc>
            </a:pPr>
            <a:r>
              <a:rPr lang="en-US" altLang="zh-CN" sz="2000" spc="300" dirty="0">
                <a:solidFill>
                  <a:srgbClr val="8064A2">
                    <a:lumMod val="20000"/>
                    <a:lumOff val="80000"/>
                  </a:srgbClr>
                </a:solidFill>
                <a:latin typeface="微软雅黑" panose="020B0503020204020204" charset="-122"/>
                <a:ea typeface="微软雅黑" panose="020B0503020204020204" charset="-122"/>
                <a:sym typeface="+mn-ea"/>
              </a:rPr>
              <a:t>—</a:t>
            </a:r>
            <a:r>
              <a:rPr lang="zh-CN" altLang="en-US" sz="2000" spc="300" dirty="0">
                <a:solidFill>
                  <a:srgbClr val="8064A2">
                    <a:lumMod val="20000"/>
                    <a:lumOff val="80000"/>
                  </a:srgbClr>
                </a:solidFill>
                <a:latin typeface="微软雅黑" panose="020B0503020204020204" charset="-122"/>
                <a:ea typeface="微软雅黑" panose="020B0503020204020204" charset="-122"/>
                <a:sym typeface="+mn-ea"/>
              </a:rPr>
              <a:t>智慧风电的概念</a:t>
            </a:r>
            <a:endParaRPr lang="en-US" altLang="zh-CN" sz="2000" spc="300" dirty="0">
              <a:solidFill>
                <a:srgbClr val="8064A2">
                  <a:lumMod val="20000"/>
                  <a:lumOff val="80000"/>
                </a:srgbClr>
              </a:solidFill>
              <a:latin typeface="微软雅黑" panose="020B0503020204020204" charset="-122"/>
              <a:ea typeface="微软雅黑" panose="020B0503020204020204" charset="-122"/>
              <a:sym typeface="+mn-ea"/>
            </a:endParaRPr>
          </a:p>
          <a:p>
            <a:pPr algn="r">
              <a:lnSpc>
                <a:spcPct val="150000"/>
              </a:lnSpc>
            </a:pPr>
            <a:r>
              <a:rPr lang="en-US" altLang="zh-CN" sz="2000" spc="300" dirty="0">
                <a:solidFill>
                  <a:srgbClr val="8064A2">
                    <a:lumMod val="20000"/>
                    <a:lumOff val="80000"/>
                  </a:srgbClr>
                </a:solidFill>
                <a:latin typeface="微软雅黑" panose="020B0503020204020204" charset="-122"/>
                <a:ea typeface="微软雅黑" panose="020B0503020204020204" charset="-122"/>
                <a:sym typeface="+mn-ea"/>
              </a:rPr>
              <a:t>—</a:t>
            </a:r>
            <a:r>
              <a:rPr lang="zh-CN" altLang="en-US" sz="2000" spc="300" dirty="0">
                <a:solidFill>
                  <a:srgbClr val="8064A2">
                    <a:lumMod val="20000"/>
                    <a:lumOff val="80000"/>
                  </a:srgbClr>
                </a:solidFill>
                <a:latin typeface="微软雅黑" panose="020B0503020204020204" charset="-122"/>
                <a:ea typeface="微软雅黑" panose="020B0503020204020204" charset="-122"/>
                <a:sym typeface="+mn-ea"/>
              </a:rPr>
              <a:t>国内外研究现状</a:t>
            </a:r>
            <a:endParaRPr lang="zh-CN" altLang="en-US" sz="2000" spc="300" dirty="0">
              <a:latin typeface="微软雅黑" panose="020B0503020204020204" charset="-122"/>
              <a:ea typeface="微软雅黑" panose="020B0503020204020204" charset="-122"/>
            </a:endParaRPr>
          </a:p>
        </p:txBody>
      </p:sp>
      <p:sp>
        <p:nvSpPr>
          <p:cNvPr id="15" name="TextBox 14"/>
          <p:cNvSpPr txBox="1"/>
          <p:nvPr/>
        </p:nvSpPr>
        <p:spPr>
          <a:xfrm>
            <a:off x="5534660" y="2401570"/>
            <a:ext cx="1133644" cy="1015663"/>
          </a:xfrm>
          <a:prstGeom prst="rect">
            <a:avLst/>
          </a:prstGeom>
          <a:noFill/>
        </p:spPr>
        <p:txBody>
          <a:bodyPr wrap="none" rtlCol="0">
            <a:spAutoFit/>
          </a:bodyPr>
          <a:lstStyle/>
          <a:p>
            <a:r>
              <a:rPr lang="en-US" altLang="zh-CN" sz="6000" b="1" dirty="0">
                <a:solidFill>
                  <a:schemeClr val="bg1"/>
                </a:solidFill>
                <a:latin typeface="微软雅黑" panose="020B0503020204020204" charset="-122"/>
                <a:ea typeface="微软雅黑" panose="020B0503020204020204" charset="-122"/>
              </a:rPr>
              <a:t>01</a:t>
            </a:r>
            <a:endParaRPr lang="zh-CN" altLang="en-US" sz="6000" b="1" dirty="0">
              <a:solidFill>
                <a:schemeClr val="bg1"/>
              </a:solidFill>
              <a:latin typeface="微软雅黑" panose="020B0503020204020204" charset="-122"/>
              <a:ea typeface="微软雅黑" panose="020B0503020204020204" charset="-122"/>
            </a:endParaRP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2"/>
          <p:cNvSpPr txBox="1"/>
          <p:nvPr/>
        </p:nvSpPr>
        <p:spPr>
          <a:xfrm>
            <a:off x="3198702" y="3417233"/>
            <a:ext cx="6465416" cy="642619"/>
          </a:xfrm>
          <a:prstGeom prst="rect">
            <a:avLst/>
          </a:prstGeom>
          <a:noFill/>
        </p:spPr>
        <p:txBody>
          <a:bodyPr wrap="square" lIns="87764" tIns="43882" rIns="87764" bIns="43882" rtlCol="0">
            <a:spAutoFit/>
          </a:bodyPr>
          <a:lstStyle>
            <a:defPPr>
              <a:defRPr lang="zh-CN"/>
            </a:defPPr>
            <a:lvl1pPr>
              <a:defRPr sz="3200">
                <a:solidFill>
                  <a:schemeClr val="bg1"/>
                </a:solidFill>
                <a:latin typeface="Agency FB" panose="020B0503020202020204" pitchFamily="34" charset="0"/>
              </a:defRPr>
            </a:lvl1pPr>
          </a:lstStyle>
          <a:p>
            <a:pPr algn="ctr"/>
            <a:r>
              <a:rPr lang="zh-CN" altLang="en-US" sz="3600" spc="300" dirty="0">
                <a:solidFill>
                  <a:prstClr val="white"/>
                </a:solidFill>
                <a:latin typeface="微软雅黑" panose="020B0503020204020204" charset="-122"/>
              </a:rPr>
              <a:t>智慧风电场总结</a:t>
            </a:r>
          </a:p>
        </p:txBody>
      </p:sp>
      <p:sp>
        <p:nvSpPr>
          <p:cNvPr id="15" name="TextBox 14"/>
          <p:cNvSpPr txBox="1"/>
          <p:nvPr/>
        </p:nvSpPr>
        <p:spPr>
          <a:xfrm>
            <a:off x="5534660" y="2401570"/>
            <a:ext cx="1133644" cy="1015663"/>
          </a:xfrm>
          <a:prstGeom prst="rect">
            <a:avLst/>
          </a:prstGeom>
          <a:noFill/>
        </p:spPr>
        <p:txBody>
          <a:bodyPr wrap="none" rtlCol="0">
            <a:spAutoFit/>
          </a:bodyPr>
          <a:lstStyle/>
          <a:p>
            <a:r>
              <a:rPr lang="en-US" altLang="zh-CN" sz="6000" b="1" dirty="0">
                <a:solidFill>
                  <a:prstClr val="white"/>
                </a:solidFill>
                <a:latin typeface="微软雅黑" panose="020B0503020204020204" charset="-122"/>
              </a:rPr>
              <a:t>03</a:t>
            </a:r>
            <a:endParaRPr lang="zh-CN" altLang="en-US" sz="6000" b="1" dirty="0">
              <a:solidFill>
                <a:prstClr val="white"/>
              </a:solidFill>
              <a:latin typeface="微软雅黑" panose="020B0503020204020204" charset="-122"/>
            </a:endParaRPr>
          </a:p>
        </p:txBody>
      </p:sp>
    </p:spTree>
    <p:custDataLst>
      <p:tags r:id="rId1"/>
    </p:custDataLst>
    <p:extLst>
      <p:ext uri="{BB962C8B-B14F-4D97-AF65-F5344CB8AC3E}">
        <p14:creationId xmlns:p14="http://schemas.microsoft.com/office/powerpoint/2010/main" val="331148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B05CC-B044-48E2-8994-C75F17172236}"/>
              </a:ext>
            </a:extLst>
          </p:cNvPr>
          <p:cNvSpPr>
            <a:spLocks noGrp="1"/>
          </p:cNvSpPr>
          <p:nvPr>
            <p:ph type="title"/>
          </p:nvPr>
        </p:nvSpPr>
        <p:spPr/>
        <p:txBody>
          <a:bodyPr/>
          <a:lstStyle/>
          <a:p>
            <a:r>
              <a:rPr lang="zh-CN" altLang="en-US" dirty="0"/>
              <a:t>智慧风电及其体系总结</a:t>
            </a:r>
          </a:p>
        </p:txBody>
      </p:sp>
      <p:sp>
        <p:nvSpPr>
          <p:cNvPr id="3" name="内容占位符 2">
            <a:extLst>
              <a:ext uri="{FF2B5EF4-FFF2-40B4-BE49-F238E27FC236}">
                <a16:creationId xmlns:a16="http://schemas.microsoft.com/office/drawing/2014/main" id="{6518A521-949E-4965-8B48-20DC04770CB3}"/>
              </a:ext>
            </a:extLst>
          </p:cNvPr>
          <p:cNvSpPr>
            <a:spLocks noGrp="1"/>
          </p:cNvSpPr>
          <p:nvPr>
            <p:ph idx="1"/>
          </p:nvPr>
        </p:nvSpPr>
        <p:spPr>
          <a:xfrm>
            <a:off x="1957854" y="1039463"/>
            <a:ext cx="8276292" cy="5041355"/>
          </a:xfrm>
        </p:spPr>
        <p:txBody>
          <a:bodyPr/>
          <a:lstStyle/>
          <a:p>
            <a:r>
              <a:rPr lang="zh-CN" altLang="zh-CN" sz="1800" b="1" dirty="0">
                <a:latin typeface="+mn-ea"/>
              </a:rPr>
              <a:t>智慧风电</a:t>
            </a:r>
            <a:endParaRPr lang="en-US" altLang="zh-CN" sz="1800" b="1" dirty="0">
              <a:latin typeface="+mn-ea"/>
            </a:endParaRPr>
          </a:p>
          <a:p>
            <a:pPr lvl="1">
              <a:buFont typeface="Wingdings" panose="05000000000000000000" pitchFamily="2" charset="2"/>
              <a:buChar char="Ø"/>
            </a:pPr>
            <a:r>
              <a:rPr lang="zh-CN" altLang="zh-CN" dirty="0">
                <a:latin typeface="+mn-ea"/>
              </a:rPr>
              <a:t>是物联网、大数据、云计算、人工智能、数字孪生等多种技术的深度融合</a:t>
            </a:r>
            <a:endParaRPr lang="en-US" altLang="zh-CN" dirty="0">
              <a:latin typeface="+mn-ea"/>
            </a:endParaRPr>
          </a:p>
          <a:p>
            <a:pPr lvl="1">
              <a:buFont typeface="Wingdings" panose="05000000000000000000" pitchFamily="2" charset="2"/>
              <a:buChar char="Ø"/>
            </a:pPr>
            <a:r>
              <a:rPr lang="zh-CN" altLang="en-US" dirty="0">
                <a:latin typeface="+mn-ea"/>
              </a:rPr>
              <a:t>具有发现问题，分析问题，解决问题的能力</a:t>
            </a:r>
            <a:endParaRPr lang="en-US" altLang="zh-CN" dirty="0">
              <a:latin typeface="+mn-ea"/>
            </a:endParaRPr>
          </a:p>
          <a:p>
            <a:pPr lvl="1">
              <a:buFont typeface="Wingdings" panose="05000000000000000000" pitchFamily="2" charset="2"/>
              <a:buChar char="Ø"/>
            </a:pPr>
            <a:r>
              <a:rPr lang="zh-CN" altLang="zh-CN" dirty="0">
                <a:latin typeface="+mn-ea"/>
              </a:rPr>
              <a:t>具有开放性、学习性、成长性、异构性和交互性的特点</a:t>
            </a:r>
            <a:endParaRPr lang="en-US" altLang="zh-CN" dirty="0">
              <a:latin typeface="+mn-ea"/>
            </a:endParaRPr>
          </a:p>
          <a:p>
            <a:endParaRPr lang="en-US" altLang="zh-CN" dirty="0">
              <a:latin typeface="+mn-ea"/>
            </a:endParaRPr>
          </a:p>
          <a:p>
            <a:r>
              <a:rPr lang="zh-CN" altLang="en-US" sz="1800" b="1" dirty="0">
                <a:latin typeface="+mn-ea"/>
              </a:rPr>
              <a:t>智慧风电体系架构</a:t>
            </a:r>
            <a:endParaRPr lang="en-US" altLang="zh-CN" sz="1800" b="1" dirty="0">
              <a:latin typeface="+mn-ea"/>
            </a:endParaRPr>
          </a:p>
          <a:p>
            <a:pPr lvl="1">
              <a:buFont typeface="Wingdings" panose="05000000000000000000" pitchFamily="2" charset="2"/>
              <a:buChar char="Ø"/>
            </a:pPr>
            <a:r>
              <a:rPr lang="zh-CN" altLang="zh-CN" dirty="0">
                <a:latin typeface="+mn-ea"/>
              </a:rPr>
              <a:t>不同层级</a:t>
            </a:r>
            <a:r>
              <a:rPr lang="zh-CN" altLang="en-US" dirty="0">
                <a:latin typeface="+mn-ea"/>
              </a:rPr>
              <a:t>有不同的</a:t>
            </a:r>
            <a:r>
              <a:rPr lang="zh-CN" altLang="zh-CN" dirty="0">
                <a:latin typeface="+mn-ea"/>
              </a:rPr>
              <a:t>计算方法</a:t>
            </a:r>
            <a:r>
              <a:rPr lang="zh-CN" altLang="en-US" dirty="0">
                <a:latin typeface="+mn-ea"/>
              </a:rPr>
              <a:t>和</a:t>
            </a:r>
            <a:r>
              <a:rPr lang="zh-CN" altLang="zh-CN" dirty="0">
                <a:latin typeface="+mn-ea"/>
              </a:rPr>
              <a:t>计算能力，达到了</a:t>
            </a:r>
            <a:r>
              <a:rPr lang="zh-CN" altLang="zh-CN" b="1" i="1" dirty="0">
                <a:solidFill>
                  <a:schemeClr val="accent6"/>
                </a:solidFill>
                <a:latin typeface="+mn-ea"/>
              </a:rPr>
              <a:t>不同的智慧层级</a:t>
            </a:r>
            <a:endParaRPr lang="en-US" altLang="zh-CN" b="1" i="1" dirty="0">
              <a:solidFill>
                <a:schemeClr val="accent6"/>
              </a:solidFill>
              <a:latin typeface="+mn-ea"/>
            </a:endParaRPr>
          </a:p>
          <a:p>
            <a:pPr lvl="1">
              <a:buFont typeface="Wingdings" panose="05000000000000000000" pitchFamily="2" charset="2"/>
              <a:buChar char="Ø"/>
            </a:pPr>
            <a:r>
              <a:rPr lang="zh-CN" altLang="en-US" b="1" i="1" dirty="0">
                <a:solidFill>
                  <a:schemeClr val="accent6"/>
                </a:solidFill>
                <a:latin typeface="+mn-ea"/>
              </a:rPr>
              <a:t>融入类</a:t>
            </a:r>
            <a:r>
              <a:rPr lang="zh-CN" altLang="zh-CN" b="1" i="1" dirty="0">
                <a:solidFill>
                  <a:schemeClr val="accent6"/>
                </a:solidFill>
                <a:latin typeface="+mn-ea"/>
              </a:rPr>
              <a:t>人的智慧</a:t>
            </a:r>
            <a:r>
              <a:rPr lang="zh-CN" altLang="zh-CN" dirty="0">
                <a:latin typeface="+mn-ea"/>
              </a:rPr>
              <a:t>，</a:t>
            </a:r>
            <a:r>
              <a:rPr lang="zh-CN" altLang="en-US" dirty="0">
                <a:latin typeface="+mn-ea"/>
              </a:rPr>
              <a:t>使智慧风电系统</a:t>
            </a:r>
            <a:r>
              <a:rPr lang="zh-CN" altLang="zh-CN" dirty="0">
                <a:latin typeface="+mn-ea"/>
              </a:rPr>
              <a:t>具有</a:t>
            </a:r>
            <a:r>
              <a:rPr lang="zh-CN" altLang="zh-CN" b="1" dirty="0">
                <a:latin typeface="+mn-ea"/>
              </a:rPr>
              <a:t>持续学习成长</a:t>
            </a:r>
            <a:r>
              <a:rPr lang="zh-CN" altLang="zh-CN" dirty="0">
                <a:latin typeface="+mn-ea"/>
              </a:rPr>
              <a:t>的能力</a:t>
            </a:r>
            <a:endParaRPr lang="en-US" altLang="zh-CN" dirty="0">
              <a:latin typeface="+mn-ea"/>
            </a:endParaRPr>
          </a:p>
          <a:p>
            <a:pPr marL="228600" lvl="1"/>
            <a:endParaRPr lang="en-US" altLang="zh-CN" sz="1800" b="1" dirty="0">
              <a:latin typeface="+mn-ea"/>
            </a:endParaRPr>
          </a:p>
          <a:p>
            <a:pPr marL="228600" lvl="1"/>
            <a:r>
              <a:rPr lang="zh-CN" altLang="zh-CN" sz="1800" b="1" dirty="0">
                <a:latin typeface="+mn-ea"/>
              </a:rPr>
              <a:t>智慧风电</a:t>
            </a:r>
            <a:r>
              <a:rPr lang="zh-CN" altLang="en-US" sz="1800" b="1" dirty="0">
                <a:latin typeface="+mn-ea"/>
              </a:rPr>
              <a:t>场</a:t>
            </a:r>
            <a:r>
              <a:rPr lang="zh-CN" altLang="zh-CN" sz="1800" b="1" dirty="0">
                <a:latin typeface="+mn-ea"/>
              </a:rPr>
              <a:t>是一个复杂的系统工程，包括：与智慧风电相关的标准和参考体系架构的规划、设计，硬件基础设施搭建，网络拓扑结构设计，数据和系统安全，计算模型的构建，应用模块设计等</a:t>
            </a:r>
            <a:r>
              <a:rPr lang="zh-CN" altLang="en-US" sz="1800" b="1" dirty="0">
                <a:latin typeface="+mn-ea"/>
              </a:rPr>
              <a:t>等。</a:t>
            </a:r>
            <a:endParaRPr lang="en-US" altLang="zh-CN" sz="1800" b="1" dirty="0">
              <a:latin typeface="+mn-ea"/>
            </a:endParaRPr>
          </a:p>
        </p:txBody>
      </p:sp>
    </p:spTree>
    <p:extLst>
      <p:ext uri="{BB962C8B-B14F-4D97-AF65-F5344CB8AC3E}">
        <p14:creationId xmlns:p14="http://schemas.microsoft.com/office/powerpoint/2010/main" val="28941282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B8FE3-4A07-477D-AAF2-A8A6BCE09DFE}"/>
              </a:ext>
            </a:extLst>
          </p:cNvPr>
          <p:cNvSpPr>
            <a:spLocks noGrp="1"/>
          </p:cNvSpPr>
          <p:nvPr>
            <p:ph type="title"/>
          </p:nvPr>
        </p:nvSpPr>
        <p:spPr/>
        <p:txBody>
          <a:bodyPr/>
          <a:lstStyle/>
          <a:p>
            <a:r>
              <a:rPr lang="zh-CN" altLang="en-US" dirty="0"/>
              <a:t>智慧风电场的研究目的</a:t>
            </a:r>
          </a:p>
        </p:txBody>
      </p:sp>
      <p:grpSp>
        <p:nvGrpSpPr>
          <p:cNvPr id="5" name="组合 4">
            <a:extLst>
              <a:ext uri="{FF2B5EF4-FFF2-40B4-BE49-F238E27FC236}">
                <a16:creationId xmlns:a16="http://schemas.microsoft.com/office/drawing/2014/main" id="{47FAE0CD-CBEA-4C3B-BD88-ADDB32D88E31}"/>
              </a:ext>
            </a:extLst>
          </p:cNvPr>
          <p:cNvGrpSpPr/>
          <p:nvPr/>
        </p:nvGrpSpPr>
        <p:grpSpPr>
          <a:xfrm>
            <a:off x="1264727" y="1296260"/>
            <a:ext cx="9662545" cy="4770099"/>
            <a:chOff x="1264727" y="1296260"/>
            <a:chExt cx="9662545" cy="4770099"/>
          </a:xfrm>
        </p:grpSpPr>
        <p:sp>
          <p:nvSpPr>
            <p:cNvPr id="6" name="箭头: 燕尾形 5">
              <a:extLst>
                <a:ext uri="{FF2B5EF4-FFF2-40B4-BE49-F238E27FC236}">
                  <a16:creationId xmlns:a16="http://schemas.microsoft.com/office/drawing/2014/main" id="{5A598ED0-7E4B-49D2-BFF6-01BAE4A468FB}"/>
                </a:ext>
              </a:extLst>
            </p:cNvPr>
            <p:cNvSpPr/>
            <p:nvPr/>
          </p:nvSpPr>
          <p:spPr>
            <a:xfrm>
              <a:off x="1264727" y="2745996"/>
              <a:ext cx="9662545" cy="1870628"/>
            </a:xfrm>
            <a:prstGeom prst="notchedRightArrow">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7" name="任意多边形: 形状 6">
              <a:extLst>
                <a:ext uri="{FF2B5EF4-FFF2-40B4-BE49-F238E27FC236}">
                  <a16:creationId xmlns:a16="http://schemas.microsoft.com/office/drawing/2014/main" id="{25FA45B9-F2BF-454D-8263-07AE3BB45A24}"/>
                </a:ext>
              </a:extLst>
            </p:cNvPr>
            <p:cNvSpPr/>
            <p:nvPr/>
          </p:nvSpPr>
          <p:spPr>
            <a:xfrm>
              <a:off x="1519055" y="1296260"/>
              <a:ext cx="3733544" cy="2057690"/>
            </a:xfrm>
            <a:custGeom>
              <a:avLst/>
              <a:gdLst>
                <a:gd name="connsiteX0" fmla="*/ 0 w 3733544"/>
                <a:gd name="connsiteY0" fmla="*/ 0 h 2057690"/>
                <a:gd name="connsiteX1" fmla="*/ 3733544 w 3733544"/>
                <a:gd name="connsiteY1" fmla="*/ 0 h 2057690"/>
                <a:gd name="connsiteX2" fmla="*/ 3733544 w 3733544"/>
                <a:gd name="connsiteY2" fmla="*/ 2057690 h 2057690"/>
                <a:gd name="connsiteX3" fmla="*/ 0 w 3733544"/>
                <a:gd name="connsiteY3" fmla="*/ 2057690 h 2057690"/>
                <a:gd name="connsiteX4" fmla="*/ 0 w 3733544"/>
                <a:gd name="connsiteY4" fmla="*/ 0 h 20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544" h="2057690">
                  <a:moveTo>
                    <a:pt x="0" y="0"/>
                  </a:moveTo>
                  <a:lnTo>
                    <a:pt x="3733544" y="0"/>
                  </a:lnTo>
                  <a:lnTo>
                    <a:pt x="3733544" y="2057690"/>
                  </a:lnTo>
                  <a:lnTo>
                    <a:pt x="0" y="20576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1">
              <a:noAutofit/>
            </a:bodyPr>
            <a:lstStyle/>
            <a:p>
              <a:pPr marL="0" lvl="0" indent="0" algn="l" defTabSz="711200">
                <a:lnSpc>
                  <a:spcPct val="150000"/>
                </a:lnSpc>
                <a:spcBef>
                  <a:spcPct val="0"/>
                </a:spcBef>
                <a:spcAft>
                  <a:spcPct val="35000"/>
                </a:spcAft>
                <a:buNone/>
              </a:pPr>
              <a:r>
                <a:rPr lang="zh-CN" sz="1600" b="0" i="0" kern="1200" baseline="0" dirty="0">
                  <a:solidFill>
                    <a:schemeClr val="bg1"/>
                  </a:solidFill>
                  <a:latin typeface="+mn-ea"/>
                  <a:ea typeface="+mn-ea"/>
                </a:rPr>
                <a:t>智慧风电重新定义风电场管理，提高风机</a:t>
              </a:r>
              <a:r>
                <a:rPr lang="en-US" sz="1600" b="0" i="0" kern="1200" baseline="0" dirty="0">
                  <a:solidFill>
                    <a:schemeClr val="bg1"/>
                  </a:solidFill>
                  <a:latin typeface="+mn-ea"/>
                  <a:ea typeface="+mn-ea"/>
                </a:rPr>
                <a:t>TBA</a:t>
              </a:r>
              <a:r>
                <a:rPr lang="zh-CN" sz="1600" b="0" i="0" kern="1200" baseline="0" dirty="0">
                  <a:solidFill>
                    <a:schemeClr val="bg1"/>
                  </a:solidFill>
                  <a:latin typeface="+mn-ea"/>
                  <a:ea typeface="+mn-ea"/>
                </a:rPr>
                <a:t>，降低设备故障率和故障时间，提高风电场发电量，</a:t>
              </a:r>
              <a:r>
                <a:rPr lang="zh-CN" sz="1800" b="1" i="0" kern="1200" baseline="0" dirty="0">
                  <a:solidFill>
                    <a:schemeClr val="accent6"/>
                  </a:solidFill>
                  <a:latin typeface="+mn-ea"/>
                  <a:ea typeface="+mn-ea"/>
                </a:rPr>
                <a:t>降本增效</a:t>
              </a:r>
              <a:r>
                <a:rPr lang="zh-CN" sz="1600" b="0" i="0" kern="1200" baseline="0" dirty="0">
                  <a:solidFill>
                    <a:schemeClr val="bg1"/>
                  </a:solidFill>
                  <a:latin typeface="+mn-ea"/>
                  <a:ea typeface="+mn-ea"/>
                </a:rPr>
                <a:t>，实现“无人值守、无人值班”。</a:t>
              </a:r>
              <a:endParaRPr lang="zh-CN" sz="1600" kern="1200" dirty="0">
                <a:solidFill>
                  <a:schemeClr val="bg1"/>
                </a:solidFill>
                <a:latin typeface="+mn-ea"/>
                <a:ea typeface="+mn-ea"/>
              </a:endParaRPr>
            </a:p>
          </p:txBody>
        </p:sp>
        <p:sp>
          <p:nvSpPr>
            <p:cNvPr id="8" name="椭圆 7">
              <a:extLst>
                <a:ext uri="{FF2B5EF4-FFF2-40B4-BE49-F238E27FC236}">
                  <a16:creationId xmlns:a16="http://schemas.microsoft.com/office/drawing/2014/main" id="{B37C658C-A1F7-48AB-A1AC-9E04F8CEC283}"/>
                </a:ext>
              </a:extLst>
            </p:cNvPr>
            <p:cNvSpPr/>
            <p:nvPr/>
          </p:nvSpPr>
          <p:spPr>
            <a:xfrm>
              <a:off x="3151999" y="3494247"/>
              <a:ext cx="467657" cy="467657"/>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9" name="任意多边形: 形状 8">
              <a:extLst>
                <a:ext uri="{FF2B5EF4-FFF2-40B4-BE49-F238E27FC236}">
                  <a16:creationId xmlns:a16="http://schemas.microsoft.com/office/drawing/2014/main" id="{485A6681-3687-4596-8A1B-AE33D486B5EF}"/>
                </a:ext>
              </a:extLst>
            </p:cNvPr>
            <p:cNvSpPr/>
            <p:nvPr/>
          </p:nvSpPr>
          <p:spPr>
            <a:xfrm>
              <a:off x="5973144" y="4008669"/>
              <a:ext cx="3733544" cy="2057690"/>
            </a:xfrm>
            <a:custGeom>
              <a:avLst/>
              <a:gdLst>
                <a:gd name="connsiteX0" fmla="*/ 0 w 3733544"/>
                <a:gd name="connsiteY0" fmla="*/ 0 h 2057690"/>
                <a:gd name="connsiteX1" fmla="*/ 3733544 w 3733544"/>
                <a:gd name="connsiteY1" fmla="*/ 0 h 2057690"/>
                <a:gd name="connsiteX2" fmla="*/ 3733544 w 3733544"/>
                <a:gd name="connsiteY2" fmla="*/ 2057690 h 2057690"/>
                <a:gd name="connsiteX3" fmla="*/ 0 w 3733544"/>
                <a:gd name="connsiteY3" fmla="*/ 2057690 h 2057690"/>
                <a:gd name="connsiteX4" fmla="*/ 0 w 3733544"/>
                <a:gd name="connsiteY4" fmla="*/ 0 h 20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544" h="2057690">
                  <a:moveTo>
                    <a:pt x="0" y="0"/>
                  </a:moveTo>
                  <a:lnTo>
                    <a:pt x="3733544" y="0"/>
                  </a:lnTo>
                  <a:lnTo>
                    <a:pt x="3733544" y="2057690"/>
                  </a:lnTo>
                  <a:lnTo>
                    <a:pt x="0" y="20576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1">
              <a:noAutofit/>
            </a:bodyPr>
            <a:lstStyle/>
            <a:p>
              <a:pPr marL="0" lvl="0" indent="0" algn="l" defTabSz="711200">
                <a:lnSpc>
                  <a:spcPct val="150000"/>
                </a:lnSpc>
                <a:spcBef>
                  <a:spcPct val="0"/>
                </a:spcBef>
                <a:spcAft>
                  <a:spcPct val="35000"/>
                </a:spcAft>
                <a:buNone/>
              </a:pPr>
              <a:r>
                <a:rPr lang="zh-CN" altLang="en-US" sz="1600" b="0" i="0" kern="1200" baseline="0" dirty="0">
                  <a:solidFill>
                    <a:schemeClr val="bg1"/>
                  </a:solidFill>
                  <a:latin typeface="+mn-ea"/>
                  <a:ea typeface="+mn-ea"/>
                </a:rPr>
                <a:t>智慧风电对推动风电行业发展，打造风电行业的竞争优势，打造安全、绿色、低碳、经济和可持续的</a:t>
              </a:r>
              <a:r>
                <a:rPr lang="zh-CN" altLang="en-US" sz="1800" b="1" i="0" kern="1200" baseline="0" dirty="0">
                  <a:solidFill>
                    <a:schemeClr val="accent6"/>
                  </a:solidFill>
                  <a:latin typeface="+mn-ea"/>
                  <a:ea typeface="+mn-ea"/>
                </a:rPr>
                <a:t>现代智慧新能源产业体系</a:t>
              </a:r>
              <a:r>
                <a:rPr lang="zh-CN" altLang="en-US" sz="1600" b="0" i="0" kern="1200" baseline="0" dirty="0">
                  <a:solidFill>
                    <a:schemeClr val="bg1"/>
                  </a:solidFill>
                  <a:latin typeface="+mn-ea"/>
                  <a:ea typeface="+mn-ea"/>
                </a:rPr>
                <a:t>具有重要的意义。</a:t>
              </a:r>
              <a:endParaRPr lang="zh-CN" altLang="en-US" sz="1600" kern="1200" dirty="0">
                <a:solidFill>
                  <a:schemeClr val="bg1"/>
                </a:solidFill>
                <a:latin typeface="+mn-ea"/>
                <a:ea typeface="+mn-ea"/>
              </a:endParaRPr>
            </a:p>
          </p:txBody>
        </p:sp>
        <p:sp>
          <p:nvSpPr>
            <p:cNvPr id="10" name="椭圆 9">
              <a:extLst>
                <a:ext uri="{FF2B5EF4-FFF2-40B4-BE49-F238E27FC236}">
                  <a16:creationId xmlns:a16="http://schemas.microsoft.com/office/drawing/2014/main" id="{06821481-E0C1-4125-9B88-105A293F0D31}"/>
                </a:ext>
              </a:extLst>
            </p:cNvPr>
            <p:cNvSpPr/>
            <p:nvPr/>
          </p:nvSpPr>
          <p:spPr>
            <a:xfrm>
              <a:off x="7606088" y="3400715"/>
              <a:ext cx="467657" cy="467657"/>
            </a:xfrm>
            <a:prstGeom prst="ellipse">
              <a:avLst/>
            </a:prstGeom>
          </p:spPr>
          <p:style>
            <a:lnRef idx="2">
              <a:schemeClr val="lt1">
                <a:hueOff val="0"/>
                <a:satOff val="0"/>
                <a:lumOff val="0"/>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sp>
      </p:grpSp>
    </p:spTree>
    <p:extLst>
      <p:ext uri="{BB962C8B-B14F-4D97-AF65-F5344CB8AC3E}">
        <p14:creationId xmlns:p14="http://schemas.microsoft.com/office/powerpoint/2010/main" val="33686487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组合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401" y="1842610"/>
            <a:ext cx="7597981" cy="4560888"/>
          </a:xfrm>
          <a:prstGeom prst="rect">
            <a:avLst/>
          </a:prstGeom>
          <a:noFill/>
          <a:ln w="9525"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Oval 6"/>
          <p:cNvSpPr>
            <a:spLocks noChangeArrowheads="1"/>
          </p:cNvSpPr>
          <p:nvPr/>
        </p:nvSpPr>
        <p:spPr bwMode="auto">
          <a:xfrm>
            <a:off x="1162815" y="6310629"/>
            <a:ext cx="184079" cy="185739"/>
          </a:xfrm>
          <a:prstGeom prst="ellipse">
            <a:avLst/>
          </a:prstGeom>
          <a:solidFill>
            <a:srgbClr val="D44318"/>
          </a:solidFill>
          <a:ln>
            <a:noFill/>
          </a:ln>
          <a:extLst>
            <a:ext uri="{91240B29-F687-4F45-9708-019B960494DF}">
              <a14:hiddenLine xmlns:a14="http://schemas.microsoft.com/office/drawing/2010/main" w="9525">
                <a:solidFill>
                  <a:srgbClr val="000000"/>
                </a:solidFill>
                <a:round/>
                <a:headEnd/>
                <a:tailEnd/>
              </a14:hiddenLine>
            </a:ext>
          </a:extLst>
        </p:spPr>
        <p:txBody>
          <a:bodyPr lIns="91409" tIns="45705" rIns="91409" bIns="45705"/>
          <a:lstStyle/>
          <a:p>
            <a:pPr defTabSz="914133" fontAlgn="base">
              <a:spcBef>
                <a:spcPct val="0"/>
              </a:spcBef>
              <a:spcAft>
                <a:spcPct val="0"/>
              </a:spcAft>
              <a:defRPr/>
            </a:pPr>
            <a:endParaRPr lang="zh-CN" altLang="en-US" sz="1733" kern="0">
              <a:solidFill>
                <a:schemeClr val="bg1"/>
              </a:solidFill>
              <a:latin typeface="Arial"/>
            </a:endParaRPr>
          </a:p>
        </p:txBody>
      </p:sp>
      <p:sp>
        <p:nvSpPr>
          <p:cNvPr id="35" name="Oval 7"/>
          <p:cNvSpPr>
            <a:spLocks noChangeArrowheads="1"/>
          </p:cNvSpPr>
          <p:nvPr/>
        </p:nvSpPr>
        <p:spPr bwMode="auto">
          <a:xfrm>
            <a:off x="2191114" y="5296606"/>
            <a:ext cx="184079" cy="184151"/>
          </a:xfrm>
          <a:prstGeom prst="ellipse">
            <a:avLst/>
          </a:prstGeom>
          <a:solidFill>
            <a:srgbClr val="D44318"/>
          </a:solidFill>
          <a:ln>
            <a:noFill/>
          </a:ln>
          <a:extLst>
            <a:ext uri="{91240B29-F687-4F45-9708-019B960494DF}">
              <a14:hiddenLine xmlns:a14="http://schemas.microsoft.com/office/drawing/2010/main" w="9525">
                <a:solidFill>
                  <a:srgbClr val="000000"/>
                </a:solidFill>
                <a:round/>
                <a:headEnd/>
                <a:tailEnd/>
              </a14:hiddenLine>
            </a:ext>
          </a:extLst>
        </p:spPr>
        <p:txBody>
          <a:bodyPr lIns="91409" tIns="45705" rIns="91409" bIns="45705"/>
          <a:lstStyle/>
          <a:p>
            <a:pPr defTabSz="914133" fontAlgn="base">
              <a:spcBef>
                <a:spcPct val="0"/>
              </a:spcBef>
              <a:spcAft>
                <a:spcPct val="0"/>
              </a:spcAft>
              <a:defRPr/>
            </a:pPr>
            <a:endParaRPr lang="zh-CN" altLang="en-US" sz="1733" kern="0">
              <a:solidFill>
                <a:schemeClr val="bg1"/>
              </a:solidFill>
              <a:latin typeface="Arial"/>
            </a:endParaRPr>
          </a:p>
        </p:txBody>
      </p:sp>
      <p:sp>
        <p:nvSpPr>
          <p:cNvPr id="36" name="Oval 8"/>
          <p:cNvSpPr>
            <a:spLocks noChangeArrowheads="1"/>
          </p:cNvSpPr>
          <p:nvPr/>
        </p:nvSpPr>
        <p:spPr bwMode="auto">
          <a:xfrm>
            <a:off x="3109918" y="5713729"/>
            <a:ext cx="184079" cy="185739"/>
          </a:xfrm>
          <a:prstGeom prst="ellipse">
            <a:avLst/>
          </a:prstGeom>
          <a:solidFill>
            <a:srgbClr val="D44318"/>
          </a:solidFill>
          <a:ln>
            <a:noFill/>
          </a:ln>
          <a:extLst>
            <a:ext uri="{91240B29-F687-4F45-9708-019B960494DF}">
              <a14:hiddenLine xmlns:a14="http://schemas.microsoft.com/office/drawing/2010/main" w="9525">
                <a:solidFill>
                  <a:srgbClr val="000000"/>
                </a:solidFill>
                <a:round/>
                <a:headEnd/>
                <a:tailEnd/>
              </a14:hiddenLine>
            </a:ext>
          </a:extLst>
        </p:spPr>
        <p:txBody>
          <a:bodyPr lIns="91409" tIns="45705" rIns="91409" bIns="45705"/>
          <a:lstStyle/>
          <a:p>
            <a:pPr defTabSz="914133" fontAlgn="base">
              <a:spcBef>
                <a:spcPct val="0"/>
              </a:spcBef>
              <a:spcAft>
                <a:spcPct val="0"/>
              </a:spcAft>
              <a:defRPr/>
            </a:pPr>
            <a:endParaRPr lang="zh-CN" altLang="en-US" sz="1733" kern="0">
              <a:solidFill>
                <a:schemeClr val="bg1"/>
              </a:solidFill>
              <a:latin typeface="Arial"/>
            </a:endParaRPr>
          </a:p>
        </p:txBody>
      </p:sp>
      <p:sp>
        <p:nvSpPr>
          <p:cNvPr id="37" name="Oval 9"/>
          <p:cNvSpPr>
            <a:spLocks noChangeArrowheads="1"/>
          </p:cNvSpPr>
          <p:nvPr/>
        </p:nvSpPr>
        <p:spPr bwMode="auto">
          <a:xfrm>
            <a:off x="4890398" y="4958082"/>
            <a:ext cx="184079" cy="184151"/>
          </a:xfrm>
          <a:prstGeom prst="ellipse">
            <a:avLst/>
          </a:prstGeom>
          <a:solidFill>
            <a:srgbClr val="D44318"/>
          </a:solidFill>
          <a:ln>
            <a:noFill/>
          </a:ln>
          <a:extLst>
            <a:ext uri="{91240B29-F687-4F45-9708-019B960494DF}">
              <a14:hiddenLine xmlns:a14="http://schemas.microsoft.com/office/drawing/2010/main" w="9525">
                <a:solidFill>
                  <a:srgbClr val="000000"/>
                </a:solidFill>
                <a:round/>
                <a:headEnd/>
                <a:tailEnd/>
              </a14:hiddenLine>
            </a:ext>
          </a:extLst>
        </p:spPr>
        <p:txBody>
          <a:bodyPr lIns="91409" tIns="45705" rIns="91409" bIns="45705"/>
          <a:lstStyle/>
          <a:p>
            <a:pPr defTabSz="914133" fontAlgn="base">
              <a:spcBef>
                <a:spcPct val="0"/>
              </a:spcBef>
              <a:spcAft>
                <a:spcPct val="0"/>
              </a:spcAft>
              <a:defRPr/>
            </a:pPr>
            <a:endParaRPr lang="zh-CN" altLang="en-US" sz="1733" kern="0">
              <a:solidFill>
                <a:schemeClr val="bg1"/>
              </a:solidFill>
              <a:latin typeface="Arial"/>
            </a:endParaRPr>
          </a:p>
        </p:txBody>
      </p:sp>
      <p:sp>
        <p:nvSpPr>
          <p:cNvPr id="38" name="Oval 10"/>
          <p:cNvSpPr>
            <a:spLocks noChangeArrowheads="1"/>
          </p:cNvSpPr>
          <p:nvPr/>
        </p:nvSpPr>
        <p:spPr bwMode="auto">
          <a:xfrm>
            <a:off x="3559005" y="4966019"/>
            <a:ext cx="184079" cy="184151"/>
          </a:xfrm>
          <a:prstGeom prst="ellipse">
            <a:avLst/>
          </a:prstGeom>
          <a:solidFill>
            <a:srgbClr val="D44318"/>
          </a:solidFill>
          <a:ln>
            <a:noFill/>
          </a:ln>
          <a:extLst>
            <a:ext uri="{91240B29-F687-4F45-9708-019B960494DF}">
              <a14:hiddenLine xmlns:a14="http://schemas.microsoft.com/office/drawing/2010/main" w="9525">
                <a:solidFill>
                  <a:srgbClr val="000000"/>
                </a:solidFill>
                <a:round/>
                <a:headEnd/>
                <a:tailEnd/>
              </a14:hiddenLine>
            </a:ext>
          </a:extLst>
        </p:spPr>
        <p:txBody>
          <a:bodyPr lIns="91409" tIns="45705" rIns="91409" bIns="45705"/>
          <a:lstStyle/>
          <a:p>
            <a:pPr defTabSz="914133" fontAlgn="base">
              <a:spcBef>
                <a:spcPct val="0"/>
              </a:spcBef>
              <a:spcAft>
                <a:spcPct val="0"/>
              </a:spcAft>
              <a:defRPr/>
            </a:pPr>
            <a:endParaRPr lang="zh-CN" altLang="en-US" sz="1733" kern="0">
              <a:solidFill>
                <a:schemeClr val="bg1"/>
              </a:solidFill>
              <a:latin typeface="Arial"/>
            </a:endParaRPr>
          </a:p>
        </p:txBody>
      </p:sp>
      <p:sp>
        <p:nvSpPr>
          <p:cNvPr id="39" name="Oval 11"/>
          <p:cNvSpPr>
            <a:spLocks noChangeArrowheads="1"/>
          </p:cNvSpPr>
          <p:nvPr/>
        </p:nvSpPr>
        <p:spPr bwMode="auto">
          <a:xfrm>
            <a:off x="5737791" y="4719957"/>
            <a:ext cx="184079" cy="184151"/>
          </a:xfrm>
          <a:prstGeom prst="ellipse">
            <a:avLst/>
          </a:prstGeom>
          <a:solidFill>
            <a:srgbClr val="D44318"/>
          </a:solidFill>
          <a:ln>
            <a:noFill/>
          </a:ln>
          <a:extLst>
            <a:ext uri="{91240B29-F687-4F45-9708-019B960494DF}">
              <a14:hiddenLine xmlns:a14="http://schemas.microsoft.com/office/drawing/2010/main" w="9525">
                <a:solidFill>
                  <a:srgbClr val="000000"/>
                </a:solidFill>
                <a:round/>
                <a:headEnd/>
                <a:tailEnd/>
              </a14:hiddenLine>
            </a:ext>
          </a:extLst>
        </p:spPr>
        <p:txBody>
          <a:bodyPr lIns="91409" tIns="45705" rIns="91409" bIns="45705"/>
          <a:lstStyle/>
          <a:p>
            <a:pPr defTabSz="914133" fontAlgn="base">
              <a:spcBef>
                <a:spcPct val="0"/>
              </a:spcBef>
              <a:spcAft>
                <a:spcPct val="0"/>
              </a:spcAft>
              <a:defRPr/>
            </a:pPr>
            <a:endParaRPr lang="zh-CN" altLang="en-US" sz="1733" kern="0">
              <a:solidFill>
                <a:schemeClr val="bg1"/>
              </a:solidFill>
              <a:latin typeface="Arial"/>
            </a:endParaRPr>
          </a:p>
        </p:txBody>
      </p:sp>
      <p:sp>
        <p:nvSpPr>
          <p:cNvPr id="40" name="Oval 12"/>
          <p:cNvSpPr>
            <a:spLocks noChangeArrowheads="1"/>
          </p:cNvSpPr>
          <p:nvPr/>
        </p:nvSpPr>
        <p:spPr bwMode="auto">
          <a:xfrm>
            <a:off x="6753395" y="3607119"/>
            <a:ext cx="184079" cy="184151"/>
          </a:xfrm>
          <a:prstGeom prst="ellipse">
            <a:avLst/>
          </a:prstGeom>
          <a:solidFill>
            <a:srgbClr val="D44318"/>
          </a:solidFill>
          <a:ln>
            <a:noFill/>
          </a:ln>
          <a:extLst>
            <a:ext uri="{91240B29-F687-4F45-9708-019B960494DF}">
              <a14:hiddenLine xmlns:a14="http://schemas.microsoft.com/office/drawing/2010/main" w="9525">
                <a:solidFill>
                  <a:srgbClr val="000000"/>
                </a:solidFill>
                <a:round/>
                <a:headEnd/>
                <a:tailEnd/>
              </a14:hiddenLine>
            </a:ext>
          </a:extLst>
        </p:spPr>
        <p:txBody>
          <a:bodyPr lIns="91409" tIns="45705" rIns="91409" bIns="45705"/>
          <a:lstStyle/>
          <a:p>
            <a:pPr defTabSz="914133" fontAlgn="base">
              <a:spcBef>
                <a:spcPct val="0"/>
              </a:spcBef>
              <a:spcAft>
                <a:spcPct val="0"/>
              </a:spcAft>
              <a:defRPr/>
            </a:pPr>
            <a:endParaRPr lang="zh-CN" altLang="en-US" sz="1733" kern="0">
              <a:solidFill>
                <a:schemeClr val="bg1"/>
              </a:solidFill>
              <a:latin typeface="Arial"/>
            </a:endParaRPr>
          </a:p>
        </p:txBody>
      </p:sp>
      <p:sp>
        <p:nvSpPr>
          <p:cNvPr id="41" name="TextBox 14"/>
          <p:cNvSpPr txBox="1">
            <a:spLocks noChangeArrowheads="1"/>
          </p:cNvSpPr>
          <p:nvPr/>
        </p:nvSpPr>
        <p:spPr bwMode="auto">
          <a:xfrm>
            <a:off x="1215751" y="3381328"/>
            <a:ext cx="1967143" cy="35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9" tIns="45705" rIns="91409" bIns="4570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defTabSz="914133" eaLnBrk="1" fontAlgn="base" hangingPunct="1">
              <a:spcBef>
                <a:spcPct val="0"/>
              </a:spcBef>
              <a:spcAft>
                <a:spcPct val="0"/>
              </a:spcAft>
            </a:pPr>
            <a:r>
              <a:rPr lang="zh-CN" altLang="en-US" sz="1733" b="1" dirty="0">
                <a:solidFill>
                  <a:schemeClr val="bg1"/>
                </a:solidFill>
                <a:latin typeface="微软雅黑" pitchFamily="34" charset="-122"/>
                <a:ea typeface="微软雅黑" pitchFamily="34" charset="-122"/>
              </a:rPr>
              <a:t>智慧风电初级阶段</a:t>
            </a:r>
          </a:p>
        </p:txBody>
      </p:sp>
      <p:sp>
        <p:nvSpPr>
          <p:cNvPr id="42" name="TextBox 15"/>
          <p:cNvSpPr txBox="1">
            <a:spLocks noChangeArrowheads="1"/>
          </p:cNvSpPr>
          <p:nvPr/>
        </p:nvSpPr>
        <p:spPr bwMode="auto">
          <a:xfrm>
            <a:off x="1158381" y="3740371"/>
            <a:ext cx="2039140" cy="132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05" rIns="91409" bIns="4570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defTabSz="914133" eaLnBrk="1" fontAlgn="base" hangingPunct="1">
              <a:spcBef>
                <a:spcPct val="0"/>
              </a:spcBef>
              <a:spcAft>
                <a:spcPct val="0"/>
              </a:spcAft>
            </a:pPr>
            <a:r>
              <a:rPr lang="zh-CN" altLang="en-US" sz="1600" dirty="0">
                <a:solidFill>
                  <a:schemeClr val="bg1"/>
                </a:solidFill>
                <a:latin typeface="微软雅黑" pitchFamily="34" charset="-122"/>
                <a:ea typeface="微软雅黑" pitchFamily="34" charset="-122"/>
              </a:rPr>
              <a:t>实现了大量的、多种设备的，多种种类的数据采集存储，分类，按照业务逻辑进行了数据归类。</a:t>
            </a:r>
          </a:p>
        </p:txBody>
      </p:sp>
      <p:sp>
        <p:nvSpPr>
          <p:cNvPr id="43" name="TextBox 16"/>
          <p:cNvSpPr txBox="1">
            <a:spLocks noChangeArrowheads="1"/>
          </p:cNvSpPr>
          <p:nvPr/>
        </p:nvSpPr>
        <p:spPr bwMode="auto">
          <a:xfrm>
            <a:off x="5496537" y="5075556"/>
            <a:ext cx="1967143" cy="35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9" tIns="45705" rIns="91409" bIns="4570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defTabSz="914133" eaLnBrk="1" fontAlgn="base" hangingPunct="1">
              <a:spcBef>
                <a:spcPct val="0"/>
              </a:spcBef>
              <a:spcAft>
                <a:spcPct val="0"/>
              </a:spcAft>
            </a:pPr>
            <a:r>
              <a:rPr lang="zh-CN" altLang="en-US" sz="1733" b="1" dirty="0">
                <a:solidFill>
                  <a:schemeClr val="bg1"/>
                </a:solidFill>
                <a:latin typeface="微软雅黑" pitchFamily="34" charset="-122"/>
                <a:ea typeface="微软雅黑" pitchFamily="34" charset="-122"/>
              </a:rPr>
              <a:t>智慧风电中间阶段</a:t>
            </a:r>
          </a:p>
        </p:txBody>
      </p:sp>
      <p:sp>
        <p:nvSpPr>
          <p:cNvPr id="44" name="TextBox 17"/>
          <p:cNvSpPr txBox="1">
            <a:spLocks noChangeArrowheads="1"/>
          </p:cNvSpPr>
          <p:nvPr/>
        </p:nvSpPr>
        <p:spPr bwMode="auto">
          <a:xfrm>
            <a:off x="5457770" y="5407344"/>
            <a:ext cx="2247163" cy="132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9" tIns="45705" rIns="91409" bIns="4570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defTabSz="914133" eaLnBrk="1" fontAlgn="base" hangingPunct="1">
              <a:spcBef>
                <a:spcPct val="0"/>
              </a:spcBef>
              <a:spcAft>
                <a:spcPct val="0"/>
              </a:spcAft>
            </a:pPr>
            <a:r>
              <a:rPr lang="zh-CN" altLang="en-US" sz="1600" dirty="0">
                <a:solidFill>
                  <a:schemeClr val="bg1"/>
                </a:solidFill>
                <a:latin typeface="微软雅黑" pitchFamily="34" charset="-122"/>
                <a:ea typeface="微软雅黑" pitchFamily="34" charset="-122"/>
              </a:rPr>
              <a:t>开始实现部分智能化应用，智能化诊断，预警预测等。机组优化控制，场群协同，风机不再是一个单一载体。</a:t>
            </a:r>
          </a:p>
        </p:txBody>
      </p:sp>
      <p:sp>
        <p:nvSpPr>
          <p:cNvPr id="45" name="TextBox 18"/>
          <p:cNvSpPr txBox="1">
            <a:spLocks noChangeArrowheads="1"/>
          </p:cNvSpPr>
          <p:nvPr/>
        </p:nvSpPr>
        <p:spPr bwMode="auto">
          <a:xfrm>
            <a:off x="5737791" y="1868805"/>
            <a:ext cx="1967143" cy="35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9" tIns="45705" rIns="91409" bIns="4570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defTabSz="914133" eaLnBrk="1" fontAlgn="base" hangingPunct="1">
              <a:spcBef>
                <a:spcPct val="0"/>
              </a:spcBef>
              <a:spcAft>
                <a:spcPct val="0"/>
              </a:spcAft>
            </a:pPr>
            <a:r>
              <a:rPr lang="zh-CN" altLang="en-US" sz="1733" b="1" dirty="0">
                <a:solidFill>
                  <a:schemeClr val="bg1"/>
                </a:solidFill>
                <a:latin typeface="微软雅黑" pitchFamily="34" charset="-122"/>
                <a:ea typeface="微软雅黑" pitchFamily="34" charset="-122"/>
              </a:rPr>
              <a:t>智慧风电高级阶段</a:t>
            </a:r>
          </a:p>
        </p:txBody>
      </p:sp>
      <p:sp>
        <p:nvSpPr>
          <p:cNvPr id="46" name="TextBox 19"/>
          <p:cNvSpPr txBox="1">
            <a:spLocks noChangeArrowheads="1"/>
          </p:cNvSpPr>
          <p:nvPr/>
        </p:nvSpPr>
        <p:spPr bwMode="auto">
          <a:xfrm>
            <a:off x="5756834" y="2199008"/>
            <a:ext cx="2219597" cy="107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9" tIns="45705" rIns="91409" bIns="4570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defTabSz="914133" eaLnBrk="1" fontAlgn="base" hangingPunct="1">
              <a:spcBef>
                <a:spcPct val="0"/>
              </a:spcBef>
              <a:spcAft>
                <a:spcPct val="0"/>
              </a:spcAft>
            </a:pPr>
            <a:r>
              <a:rPr lang="zh-CN" altLang="en-US" sz="1600" dirty="0">
                <a:solidFill>
                  <a:schemeClr val="bg1"/>
                </a:solidFill>
                <a:latin typeface="微软雅黑" pitchFamily="34" charset="-122"/>
                <a:ea typeface="微软雅黑" pitchFamily="34" charset="-122"/>
              </a:rPr>
              <a:t>智能预测风、风电场各类设备的状态变化，提供大数据分析，支持决策等。</a:t>
            </a:r>
          </a:p>
        </p:txBody>
      </p:sp>
      <p:pic>
        <p:nvPicPr>
          <p:cNvPr id="49" name="Picture 3" descr="C:\Documents and Settings\Administrator\My Documents\15067852_133712701185_2.png"/>
          <p:cNvPicPr>
            <a:picLocks noChangeAspect="1" noChangeArrowheads="1"/>
          </p:cNvPicPr>
          <p:nvPr/>
        </p:nvPicPr>
        <p:blipFill>
          <a:blip r:embed="rId3">
            <a:extLst>
              <a:ext uri="{28A0092B-C50C-407E-A947-70E740481C1C}">
                <a14:useLocalDpi xmlns:a14="http://schemas.microsoft.com/office/drawing/2010/main" val="0"/>
              </a:ext>
            </a:extLst>
          </a:blip>
          <a:srcRect l="15620" r="22798"/>
          <a:stretch>
            <a:fillRect/>
          </a:stretch>
        </p:blipFill>
        <p:spPr bwMode="auto">
          <a:xfrm>
            <a:off x="8446964" y="1249045"/>
            <a:ext cx="3492723"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标题 1">
            <a:extLst>
              <a:ext uri="{FF2B5EF4-FFF2-40B4-BE49-F238E27FC236}">
                <a16:creationId xmlns:a16="http://schemas.microsoft.com/office/drawing/2014/main" id="{0CEE69B8-ECB3-4685-885D-9DB218B81E0B}"/>
              </a:ext>
            </a:extLst>
          </p:cNvPr>
          <p:cNvSpPr txBox="1">
            <a:spLocks/>
          </p:cNvSpPr>
          <p:nvPr/>
        </p:nvSpPr>
        <p:spPr>
          <a:xfrm>
            <a:off x="89589" y="102870"/>
            <a:ext cx="10852237" cy="648000"/>
          </a:xfrm>
        </p:spPr>
        <p:txBody>
          <a:bodyPr/>
          <a:lst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a:lstStyle>
          <a:p>
            <a:r>
              <a:rPr lang="zh-CN" altLang="en-US" dirty="0">
                <a:solidFill>
                  <a:schemeClr val="bg1"/>
                </a:solidFill>
              </a:rPr>
              <a:t>当前智慧风电的阶段</a:t>
            </a:r>
          </a:p>
        </p:txBody>
      </p:sp>
      <p:sp>
        <p:nvSpPr>
          <p:cNvPr id="48" name="TextBox 18">
            <a:extLst>
              <a:ext uri="{FF2B5EF4-FFF2-40B4-BE49-F238E27FC236}">
                <a16:creationId xmlns:a16="http://schemas.microsoft.com/office/drawing/2014/main" id="{3A80E017-E2C8-45C5-B988-93772BC2B2FC}"/>
              </a:ext>
            </a:extLst>
          </p:cNvPr>
          <p:cNvSpPr txBox="1">
            <a:spLocks noChangeArrowheads="1"/>
          </p:cNvSpPr>
          <p:nvPr/>
        </p:nvSpPr>
        <p:spPr bwMode="auto">
          <a:xfrm>
            <a:off x="8534382" y="2501733"/>
            <a:ext cx="1967143" cy="35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9" tIns="45705" rIns="91409" bIns="4570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defTabSz="914133" eaLnBrk="1" fontAlgn="base" hangingPunct="1">
              <a:spcBef>
                <a:spcPct val="0"/>
              </a:spcBef>
              <a:spcAft>
                <a:spcPct val="0"/>
              </a:spcAft>
            </a:pPr>
            <a:r>
              <a:rPr lang="zh-CN" altLang="en-US" sz="1733" b="1" dirty="0">
                <a:solidFill>
                  <a:schemeClr val="bg1"/>
                </a:solidFill>
                <a:latin typeface="微软雅黑" pitchFamily="34" charset="-122"/>
                <a:ea typeface="微软雅黑" pitchFamily="34" charset="-122"/>
              </a:rPr>
              <a:t>智慧风电终极阶段</a:t>
            </a:r>
          </a:p>
        </p:txBody>
      </p:sp>
      <p:sp>
        <p:nvSpPr>
          <p:cNvPr id="50" name="TextBox 19">
            <a:extLst>
              <a:ext uri="{FF2B5EF4-FFF2-40B4-BE49-F238E27FC236}">
                <a16:creationId xmlns:a16="http://schemas.microsoft.com/office/drawing/2014/main" id="{681EA685-CF84-4496-9DE3-6DE7B76E2DF2}"/>
              </a:ext>
            </a:extLst>
          </p:cNvPr>
          <p:cNvSpPr txBox="1">
            <a:spLocks noChangeArrowheads="1"/>
          </p:cNvSpPr>
          <p:nvPr/>
        </p:nvSpPr>
        <p:spPr bwMode="auto">
          <a:xfrm>
            <a:off x="8621800" y="2860712"/>
            <a:ext cx="2219597" cy="584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9" tIns="45705" rIns="91409" bIns="4570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defTabSz="914133" eaLnBrk="1" fontAlgn="base" hangingPunct="1">
              <a:spcBef>
                <a:spcPct val="0"/>
              </a:spcBef>
              <a:spcAft>
                <a:spcPct val="0"/>
              </a:spcAft>
            </a:pPr>
            <a:r>
              <a:rPr lang="zh-CN" altLang="en-US" sz="1600" dirty="0">
                <a:solidFill>
                  <a:schemeClr val="bg1"/>
                </a:solidFill>
                <a:latin typeface="微软雅黑" pitchFamily="34" charset="-122"/>
                <a:ea typeface="微软雅黑" pitchFamily="34" charset="-122"/>
              </a:rPr>
              <a:t>风电场可以自我“思考”并且自我“管理”。</a:t>
            </a:r>
          </a:p>
        </p:txBody>
      </p:sp>
    </p:spTree>
    <p:extLst>
      <p:ext uri="{BB962C8B-B14F-4D97-AF65-F5344CB8AC3E}">
        <p14:creationId xmlns:p14="http://schemas.microsoft.com/office/powerpoint/2010/main" val="263789465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35"/>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par>
                                <p:cTn id="20" presetID="56" presetClass="path" presetSubtype="0" accel="50000" decel="50000" fill="hold" grpId="0" nodeType="withEffect">
                                  <p:stCondLst>
                                    <p:cond delay="0"/>
                                  </p:stCondLst>
                                  <p:childTnLst>
                                    <p:animMotion origin="layout" path="M -0.09431 0.14699 L -3.77911E-6 -2.22222E-6 " pathEditMode="relative" rAng="0" ptsTypes="AA">
                                      <p:cBhvr>
                                        <p:cTn id="21" dur="1000" fill="hold"/>
                                        <p:tgtEl>
                                          <p:spTgt spid="35"/>
                                        </p:tgtEl>
                                        <p:attrNameLst>
                                          <p:attrName>ppt_x,ppt_y</p:attrName>
                                        </p:attrNameLst>
                                      </p:cBhvr>
                                      <p:rCtr x="4700" y="-7300"/>
                                    </p:animMotion>
                                  </p:childTnLst>
                                </p:cTn>
                              </p:par>
                              <p:par>
                                <p:cTn id="22" presetID="56" presetClass="path" presetSubtype="0" accel="50000" decel="50000" fill="hold" grpId="0" nodeType="withEffect">
                                  <p:stCondLst>
                                    <p:cond delay="0"/>
                                  </p:stCondLst>
                                  <p:childTnLst>
                                    <p:animMotion origin="layout" path="M -0.16975 0.09736 L 3.74121E-6 1.24884E-6 " pathEditMode="relative" rAng="0" ptsTypes="AA">
                                      <p:cBhvr>
                                        <p:cTn id="23" dur="1000" fill="hold"/>
                                        <p:tgtEl>
                                          <p:spTgt spid="36"/>
                                        </p:tgtEl>
                                        <p:attrNameLst>
                                          <p:attrName>ppt_x,ppt_y</p:attrName>
                                        </p:attrNameLst>
                                      </p:cBhvr>
                                      <p:rCtr x="8500" y="-4800"/>
                                    </p:animMotion>
                                  </p:childTnLst>
                                </p:cTn>
                              </p:par>
                              <p:par>
                                <p:cTn id="24" presetID="56" presetClass="path" presetSubtype="0" accel="50000" decel="50000" fill="hold" grpId="0" nodeType="withEffect">
                                  <p:stCondLst>
                                    <p:cond delay="0"/>
                                  </p:stCondLst>
                                  <p:childTnLst>
                                    <p:animMotion origin="layout" path="M -0.20659 0.20629 L 4.37646E-6 -1.83164E-6 " pathEditMode="relative" rAng="0" ptsTypes="AA">
                                      <p:cBhvr>
                                        <p:cTn id="25" dur="1000" fill="hold"/>
                                        <p:tgtEl>
                                          <p:spTgt spid="38"/>
                                        </p:tgtEl>
                                        <p:attrNameLst>
                                          <p:attrName>ppt_x,ppt_y</p:attrName>
                                        </p:attrNameLst>
                                      </p:cBhvr>
                                      <p:rCtr x="10300" y="-10200"/>
                                    </p:animMotion>
                                  </p:childTnLst>
                                </p:cTn>
                              </p:par>
                              <p:par>
                                <p:cTn id="26" presetID="56" presetClass="path" presetSubtype="0" accel="50000" decel="50000" fill="hold" grpId="0" nodeType="withEffect">
                                  <p:stCondLst>
                                    <p:cond delay="0"/>
                                  </p:stCondLst>
                                  <p:childTnLst>
                                    <p:animMotion origin="layout" path="M -0.3158 0.20744 L -1.97344E-6 4.50509E-6 " pathEditMode="relative" rAng="0" ptsTypes="AA">
                                      <p:cBhvr>
                                        <p:cTn id="27" dur="1000" fill="hold"/>
                                        <p:tgtEl>
                                          <p:spTgt spid="37"/>
                                        </p:tgtEl>
                                        <p:attrNameLst>
                                          <p:attrName>ppt_x,ppt_y</p:attrName>
                                        </p:attrNameLst>
                                      </p:cBhvr>
                                      <p:rCtr x="15800" y="-10300"/>
                                    </p:animMotion>
                                  </p:childTnLst>
                                </p:cTn>
                              </p:par>
                              <p:par>
                                <p:cTn id="28" presetID="56" presetClass="path" presetSubtype="0" accel="50000" decel="50000" fill="hold" grpId="0" nodeType="withEffect">
                                  <p:stCondLst>
                                    <p:cond delay="0"/>
                                  </p:stCondLst>
                                  <p:childTnLst>
                                    <p:animMotion origin="layout" path="M -0.38532 0.24213 L 4.87894E-6 4.60685E-6 " pathEditMode="relative" rAng="0" ptsTypes="AA">
                                      <p:cBhvr>
                                        <p:cTn id="29" dur="1000" fill="hold"/>
                                        <p:tgtEl>
                                          <p:spTgt spid="39"/>
                                        </p:tgtEl>
                                        <p:attrNameLst>
                                          <p:attrName>ppt_x,ppt_y</p:attrName>
                                        </p:attrNameLst>
                                      </p:cBhvr>
                                      <p:rCtr x="19300" y="-12000"/>
                                    </p:animMotion>
                                  </p:childTnLst>
                                </p:cTn>
                              </p:par>
                              <p:par>
                                <p:cTn id="30" presetID="56" presetClass="path" presetSubtype="0" accel="50000" decel="50000" fill="hold" grpId="0" nodeType="withEffect">
                                  <p:stCondLst>
                                    <p:cond delay="0"/>
                                  </p:stCondLst>
                                  <p:childTnLst>
                                    <p:animMotion origin="layout" path="M -0.46863 0.40425 L 3.24134E-6 3.01573E-6 " pathEditMode="relative" rAng="0" ptsTypes="AA">
                                      <p:cBhvr>
                                        <p:cTn id="31" dur="1000" fill="hold"/>
                                        <p:tgtEl>
                                          <p:spTgt spid="40"/>
                                        </p:tgtEl>
                                        <p:attrNameLst>
                                          <p:attrName>ppt_x,ppt_y</p:attrName>
                                        </p:attrNameLst>
                                      </p:cBhvr>
                                      <p:rCtr x="23400" y="-20100"/>
                                    </p:animMotion>
                                  </p:childTnLst>
                                </p:cTn>
                              </p:par>
                            </p:childTnLst>
                          </p:cTn>
                        </p:par>
                        <p:par>
                          <p:cTn id="32" fill="hold">
                            <p:stCondLst>
                              <p:cond delay="1000"/>
                            </p:stCondLst>
                            <p:childTnLst>
                              <p:par>
                                <p:cTn id="33" presetID="18" presetClass="entr" presetSubtype="3"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upRight)">
                                      <p:cBhvr>
                                        <p:cTn id="35" dur="20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left)">
                                      <p:cBhvr>
                                        <p:cTn id="40" dur="500"/>
                                        <p:tgtEl>
                                          <p:spTgt spid="4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par>
                          <p:cTn id="58" fill="hold">
                            <p:stCondLst>
                              <p:cond delay="1500"/>
                            </p:stCondLst>
                            <p:childTnLst>
                              <p:par>
                                <p:cTn id="59" presetID="42" presetClass="entr" presetSubtype="0"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1000"/>
                                        <p:tgtEl>
                                          <p:spTgt spid="49"/>
                                        </p:tgtEl>
                                      </p:cBhvr>
                                    </p:animEffect>
                                    <p:anim calcmode="lin" valueType="num">
                                      <p:cBhvr>
                                        <p:cTn id="62" dur="1000" fill="hold"/>
                                        <p:tgtEl>
                                          <p:spTgt spid="49"/>
                                        </p:tgtEl>
                                        <p:attrNameLst>
                                          <p:attrName>ppt_x</p:attrName>
                                        </p:attrNameLst>
                                      </p:cBhvr>
                                      <p:tavLst>
                                        <p:tav tm="0">
                                          <p:val>
                                            <p:strVal val="#ppt_x"/>
                                          </p:val>
                                        </p:tav>
                                        <p:tav tm="100000">
                                          <p:val>
                                            <p:strVal val="#ppt_x"/>
                                          </p:val>
                                        </p:tav>
                                      </p:tavLst>
                                    </p:anim>
                                    <p:anim calcmode="lin" valueType="num">
                                      <p:cBhvr>
                                        <p:cTn id="63" dur="1000" fill="hold"/>
                                        <p:tgtEl>
                                          <p:spTgt spid="49"/>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22" presetClass="entr" presetSubtype="8"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left)">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utoUpdateAnimBg="0"/>
      <p:bldP spid="35" grpId="0" animBg="1" autoUpdateAnimBg="0"/>
      <p:bldP spid="35" grpId="1" animBg="1" autoUpdateAnimBg="0"/>
      <p:bldP spid="36" grpId="0" animBg="1" autoUpdateAnimBg="0"/>
      <p:bldP spid="36" grpId="1" animBg="1" autoUpdateAnimBg="0"/>
      <p:bldP spid="37" grpId="0" animBg="1" autoUpdateAnimBg="0"/>
      <p:bldP spid="37" grpId="1" animBg="1" autoUpdateAnimBg="0"/>
      <p:bldP spid="38" grpId="0" animBg="1" autoUpdateAnimBg="0"/>
      <p:bldP spid="38" grpId="1" animBg="1" autoUpdateAnimBg="0"/>
      <p:bldP spid="39" grpId="0" animBg="1" autoUpdateAnimBg="0"/>
      <p:bldP spid="39" grpId="1" animBg="1" autoUpdateAnimBg="0"/>
      <p:bldP spid="40" grpId="0" animBg="1" autoUpdateAnimBg="0"/>
      <p:bldP spid="40" grpId="1" animBg="1" autoUpdateAnimBg="0"/>
      <p:bldP spid="41" grpId="0" autoUpdateAnimBg="0"/>
      <p:bldP spid="42" grpId="0" autoUpdateAnimBg="0"/>
      <p:bldP spid="43" grpId="0" autoUpdateAnimBg="0"/>
      <p:bldP spid="44" grpId="0" autoUpdateAnimBg="0"/>
      <p:bldP spid="45" grpId="0" autoUpdateAnimBg="0"/>
      <p:bldP spid="46" grpId="0" autoUpdateAnimBg="0"/>
      <p:bldP spid="48" grpId="0" autoUpdateAnimBg="0"/>
      <p:bldP spid="5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1"/>
          <p:cNvSpPr txBox="1"/>
          <p:nvPr/>
        </p:nvSpPr>
        <p:spPr>
          <a:xfrm>
            <a:off x="1196975" y="782320"/>
            <a:ext cx="1416050" cy="575945"/>
          </a:xfrm>
          <a:prstGeom prst="rect">
            <a:avLst/>
          </a:prstGeom>
        </p:spPr>
        <p:txBody>
          <a:bodyPr vert="horz" lIns="121717" tIns="60857" rIns="121717" bIns="60857" rtlCol="0" anchor="ctr">
            <a:noAutofit/>
          </a:bodyPr>
          <a:lstStyle>
            <a:lvl1pPr algn="l" defTabSz="914400" rtl="0" eaLnBrk="1" latinLnBrk="0" hangingPunct="1">
              <a:spcBef>
                <a:spcPct val="0"/>
              </a:spcBef>
              <a:buNone/>
              <a:defRPr sz="2400" b="1" kern="1200">
                <a:solidFill>
                  <a:schemeClr val="tx1"/>
                </a:solidFill>
                <a:latin typeface="微软雅黑" panose="020B0503020204020204" charset="-122"/>
                <a:ea typeface="微软雅黑" panose="020B0503020204020204" charset="-122"/>
                <a:cs typeface="+mj-cs"/>
              </a:defRPr>
            </a:lvl1pPr>
          </a:lstStyle>
          <a:p>
            <a:pPr>
              <a:lnSpc>
                <a:spcPct val="150000"/>
              </a:lnSpc>
              <a:defRPr/>
            </a:pPr>
            <a:r>
              <a:rPr lang="zh-CN" altLang="en-US" sz="2000" dirty="0">
                <a:solidFill>
                  <a:srgbClr val="00B0F0"/>
                </a:solidFill>
                <a:sym typeface="+mn-ea"/>
              </a:rPr>
              <a:t>最终效益</a:t>
            </a:r>
            <a:endParaRPr lang="en-US" altLang="zh-CN" sz="2000" dirty="0">
              <a:solidFill>
                <a:srgbClr val="00B0F0"/>
              </a:solidFill>
              <a:sym typeface="+mn-ea"/>
            </a:endParaRPr>
          </a:p>
        </p:txBody>
      </p:sp>
      <p:sp>
        <p:nvSpPr>
          <p:cNvPr id="33" name="圆角矩形 10"/>
          <p:cNvSpPr>
            <a:spLocks noChangeArrowheads="1"/>
          </p:cNvSpPr>
          <p:nvPr/>
        </p:nvSpPr>
        <p:spPr bwMode="auto">
          <a:xfrm>
            <a:off x="856615" y="996632"/>
            <a:ext cx="251460" cy="263525"/>
          </a:xfrm>
          <a:prstGeom prst="roundRect">
            <a:avLst>
              <a:gd name="adj" fmla="val 16667"/>
            </a:avLst>
          </a:prstGeom>
          <a:solidFill>
            <a:srgbClr val="1F497D">
              <a:lumMod val="40000"/>
              <a:lumOff val="60000"/>
            </a:srgbClr>
          </a:solidFill>
          <a:ln>
            <a:noFill/>
          </a:ln>
        </p:spPr>
        <p:txBody>
          <a:bodyPr lIns="121752" tIns="60876" rIns="121752" bIns="60876"/>
          <a:lstStyle/>
          <a:p>
            <a:pPr defTabSz="1217295">
              <a:defRPr/>
            </a:pPr>
            <a:endParaRPr lang="zh-CN" altLang="en-US" sz="1500" kern="0">
              <a:solidFill>
                <a:prstClr val="black"/>
              </a:solidFill>
            </a:endParaRPr>
          </a:p>
        </p:txBody>
      </p:sp>
      <p:sp>
        <p:nvSpPr>
          <p:cNvPr id="36" name="标题 1"/>
          <p:cNvSpPr txBox="1"/>
          <p:nvPr/>
        </p:nvSpPr>
        <p:spPr>
          <a:xfrm>
            <a:off x="1196975" y="4431030"/>
            <a:ext cx="1315720" cy="575945"/>
          </a:xfrm>
          <a:prstGeom prst="rect">
            <a:avLst/>
          </a:prstGeom>
        </p:spPr>
        <p:txBody>
          <a:bodyPr vert="horz" lIns="121717" tIns="60857" rIns="121717" bIns="60857" rtlCol="0" anchor="ctr">
            <a:noAutofit/>
          </a:bodyPr>
          <a:lstStyle>
            <a:lvl1pPr algn="l" defTabSz="914400" rtl="0" eaLnBrk="1" latinLnBrk="0" hangingPunct="1">
              <a:spcBef>
                <a:spcPct val="0"/>
              </a:spcBef>
              <a:buNone/>
              <a:defRPr sz="2400" b="1" kern="1200">
                <a:solidFill>
                  <a:schemeClr val="tx1"/>
                </a:solidFill>
                <a:latin typeface="微软雅黑" panose="020B0503020204020204" charset="-122"/>
                <a:ea typeface="微软雅黑" panose="020B0503020204020204" charset="-122"/>
                <a:cs typeface="+mj-cs"/>
              </a:defRPr>
            </a:lvl1pPr>
          </a:lstStyle>
          <a:p>
            <a:pPr>
              <a:lnSpc>
                <a:spcPct val="150000"/>
              </a:lnSpc>
              <a:defRPr/>
            </a:pPr>
            <a:r>
              <a:rPr lang="zh-CN" altLang="en-US" sz="2000" dirty="0">
                <a:solidFill>
                  <a:srgbClr val="00B0F0"/>
                </a:solidFill>
                <a:sym typeface="+mn-ea"/>
              </a:rPr>
              <a:t>社会效益</a:t>
            </a:r>
            <a:endParaRPr lang="en-US" altLang="zh-CN" sz="2000" dirty="0">
              <a:solidFill>
                <a:srgbClr val="00B0F0"/>
              </a:solidFill>
              <a:sym typeface="+mn-ea"/>
            </a:endParaRPr>
          </a:p>
        </p:txBody>
      </p:sp>
      <p:sp>
        <p:nvSpPr>
          <p:cNvPr id="46" name="圆角矩形 10"/>
          <p:cNvSpPr>
            <a:spLocks noChangeArrowheads="1"/>
          </p:cNvSpPr>
          <p:nvPr/>
        </p:nvSpPr>
        <p:spPr bwMode="auto">
          <a:xfrm>
            <a:off x="856615" y="4653280"/>
            <a:ext cx="251460" cy="263525"/>
          </a:xfrm>
          <a:prstGeom prst="roundRect">
            <a:avLst>
              <a:gd name="adj" fmla="val 16667"/>
            </a:avLst>
          </a:prstGeom>
          <a:solidFill>
            <a:srgbClr val="1F497D">
              <a:lumMod val="40000"/>
              <a:lumOff val="60000"/>
            </a:srgbClr>
          </a:solidFill>
          <a:ln>
            <a:noFill/>
          </a:ln>
        </p:spPr>
        <p:txBody>
          <a:bodyPr lIns="121752" tIns="60876" rIns="121752" bIns="60876"/>
          <a:lstStyle/>
          <a:p>
            <a:pPr defTabSz="1217295">
              <a:defRPr/>
            </a:pPr>
            <a:endParaRPr lang="zh-CN" altLang="en-US" sz="1500" kern="0">
              <a:solidFill>
                <a:prstClr val="black"/>
              </a:solidFill>
            </a:endParaRPr>
          </a:p>
        </p:txBody>
      </p:sp>
      <p:grpSp>
        <p:nvGrpSpPr>
          <p:cNvPr id="53" name="组合 52"/>
          <p:cNvGrpSpPr/>
          <p:nvPr/>
        </p:nvGrpSpPr>
        <p:grpSpPr>
          <a:xfrm>
            <a:off x="1211580" y="1523365"/>
            <a:ext cx="9769475" cy="2869565"/>
            <a:chOff x="872360" y="1450428"/>
            <a:chExt cx="9343696" cy="2869324"/>
          </a:xfrm>
        </p:grpSpPr>
        <p:grpSp>
          <p:nvGrpSpPr>
            <p:cNvPr id="54" name="组合 53"/>
            <p:cNvGrpSpPr/>
            <p:nvPr/>
          </p:nvGrpSpPr>
          <p:grpSpPr>
            <a:xfrm>
              <a:off x="1030115" y="1524003"/>
              <a:ext cx="1607876" cy="1219201"/>
              <a:chOff x="1030115" y="1524003"/>
              <a:chExt cx="1607876" cy="1219201"/>
            </a:xfrm>
          </p:grpSpPr>
          <p:sp>
            <p:nvSpPr>
              <p:cNvPr id="74" name="椭圆 73"/>
              <p:cNvSpPr/>
              <p:nvPr/>
            </p:nvSpPr>
            <p:spPr>
              <a:xfrm>
                <a:off x="1124607" y="1524003"/>
                <a:ext cx="1418998" cy="1219201"/>
              </a:xfrm>
              <a:prstGeom prst="ellipse">
                <a:avLst/>
              </a:prstGeom>
              <a:noFill/>
              <a:ln w="101600" cap="flat" cmpd="sng" algn="ctr">
                <a:solidFill>
                  <a:srgbClr val="3278CC"/>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cxnSp>
            <p:nvCxnSpPr>
              <p:cNvPr id="75" name="直接连接符 74"/>
              <p:cNvCxnSpPr/>
              <p:nvPr/>
            </p:nvCxnSpPr>
            <p:spPr>
              <a:xfrm>
                <a:off x="1124607" y="2448908"/>
                <a:ext cx="1418998" cy="0"/>
              </a:xfrm>
              <a:prstGeom prst="line">
                <a:avLst/>
              </a:prstGeom>
              <a:noFill/>
              <a:ln w="76200" cap="flat" cmpd="sng" algn="ctr">
                <a:solidFill>
                  <a:srgbClr val="4F81BD">
                    <a:shade val="95000"/>
                    <a:satMod val="105000"/>
                  </a:srgbClr>
                </a:solidFill>
                <a:prstDash val="solid"/>
              </a:ln>
              <a:effectLst/>
            </p:spPr>
          </p:cxnSp>
          <p:sp>
            <p:nvSpPr>
              <p:cNvPr id="76" name="椭圆 75"/>
              <p:cNvSpPr/>
              <p:nvPr/>
            </p:nvSpPr>
            <p:spPr>
              <a:xfrm>
                <a:off x="2543499" y="2406866"/>
                <a:ext cx="94492" cy="84083"/>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77" name="椭圆 76"/>
              <p:cNvSpPr/>
              <p:nvPr/>
            </p:nvSpPr>
            <p:spPr>
              <a:xfrm>
                <a:off x="1030115" y="2417377"/>
                <a:ext cx="94492" cy="84083"/>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78" name="TextBox 77"/>
              <p:cNvSpPr txBox="1"/>
              <p:nvPr/>
            </p:nvSpPr>
            <p:spPr>
              <a:xfrm>
                <a:off x="1485292" y="1892648"/>
                <a:ext cx="684128" cy="398747"/>
              </a:xfrm>
              <a:prstGeom prst="rect">
                <a:avLst/>
              </a:prstGeom>
              <a:noFill/>
            </p:spPr>
            <p:txBody>
              <a:bodyPr wrap="square" rtlCol="0">
                <a:spAutoFit/>
              </a:bodyPr>
              <a:lstStyle/>
              <a:p>
                <a:pPr defTabSz="913130">
                  <a:defRPr/>
                </a:pPr>
                <a:r>
                  <a:rPr lang="zh-CN" altLang="en-US" sz="2000" b="1" kern="0" dirty="0">
                    <a:solidFill>
                      <a:srgbClr val="00B050"/>
                    </a:solidFill>
                    <a:latin typeface="微软雅黑" panose="020B0503020204020204" charset="-122"/>
                  </a:rPr>
                  <a:t>人效</a:t>
                </a:r>
              </a:p>
            </p:txBody>
          </p:sp>
        </p:grpSp>
        <p:grpSp>
          <p:nvGrpSpPr>
            <p:cNvPr id="55" name="组合 54"/>
            <p:cNvGrpSpPr/>
            <p:nvPr/>
          </p:nvGrpSpPr>
          <p:grpSpPr>
            <a:xfrm>
              <a:off x="3545522" y="1536012"/>
              <a:ext cx="1607876" cy="1219201"/>
              <a:chOff x="2889510" y="1539768"/>
              <a:chExt cx="1607876" cy="1219201"/>
            </a:xfrm>
          </p:grpSpPr>
          <p:sp>
            <p:nvSpPr>
              <p:cNvPr id="69" name="椭圆 68"/>
              <p:cNvSpPr/>
              <p:nvPr/>
            </p:nvSpPr>
            <p:spPr>
              <a:xfrm>
                <a:off x="2984002" y="1539768"/>
                <a:ext cx="1418998" cy="1219201"/>
              </a:xfrm>
              <a:prstGeom prst="ellipse">
                <a:avLst/>
              </a:prstGeom>
              <a:noFill/>
              <a:ln w="101600" cap="flat" cmpd="sng" algn="ctr">
                <a:solidFill>
                  <a:srgbClr val="3278CC"/>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cxnSp>
            <p:nvCxnSpPr>
              <p:cNvPr id="70" name="直接连接符 69"/>
              <p:cNvCxnSpPr/>
              <p:nvPr/>
            </p:nvCxnSpPr>
            <p:spPr>
              <a:xfrm>
                <a:off x="2984002" y="2454163"/>
                <a:ext cx="1418998" cy="0"/>
              </a:xfrm>
              <a:prstGeom prst="line">
                <a:avLst/>
              </a:prstGeom>
              <a:noFill/>
              <a:ln w="76200" cap="flat" cmpd="sng" algn="ctr">
                <a:solidFill>
                  <a:srgbClr val="4F81BD">
                    <a:shade val="95000"/>
                    <a:satMod val="105000"/>
                  </a:srgbClr>
                </a:solidFill>
                <a:prstDash val="solid"/>
              </a:ln>
              <a:effectLst/>
            </p:spPr>
          </p:cxnSp>
          <p:sp>
            <p:nvSpPr>
              <p:cNvPr id="71" name="椭圆 70"/>
              <p:cNvSpPr/>
              <p:nvPr/>
            </p:nvSpPr>
            <p:spPr>
              <a:xfrm>
                <a:off x="4402894" y="2412121"/>
                <a:ext cx="94492" cy="84083"/>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72" name="椭圆 71"/>
              <p:cNvSpPr/>
              <p:nvPr/>
            </p:nvSpPr>
            <p:spPr>
              <a:xfrm>
                <a:off x="2889510" y="2422632"/>
                <a:ext cx="94492" cy="84083"/>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73" name="TextBox 72"/>
              <p:cNvSpPr txBox="1"/>
              <p:nvPr/>
            </p:nvSpPr>
            <p:spPr>
              <a:xfrm>
                <a:off x="3344687" y="1887396"/>
                <a:ext cx="684128" cy="398747"/>
              </a:xfrm>
              <a:prstGeom prst="rect">
                <a:avLst/>
              </a:prstGeom>
              <a:noFill/>
            </p:spPr>
            <p:txBody>
              <a:bodyPr wrap="square" rtlCol="0">
                <a:spAutoFit/>
              </a:bodyPr>
              <a:lstStyle/>
              <a:p>
                <a:pPr defTabSz="913130">
                  <a:defRPr/>
                </a:pPr>
                <a:r>
                  <a:rPr lang="zh-CN" altLang="en-US" sz="2000" b="1" kern="0" dirty="0">
                    <a:solidFill>
                      <a:srgbClr val="C00000"/>
                    </a:solidFill>
                    <a:latin typeface="微软雅黑" panose="020B0503020204020204" charset="-122"/>
                  </a:rPr>
                  <a:t>能效</a:t>
                </a:r>
              </a:p>
            </p:txBody>
          </p:sp>
        </p:grpSp>
        <p:grpSp>
          <p:nvGrpSpPr>
            <p:cNvPr id="56" name="组合 55"/>
            <p:cNvGrpSpPr/>
            <p:nvPr/>
          </p:nvGrpSpPr>
          <p:grpSpPr>
            <a:xfrm>
              <a:off x="5901660" y="1536016"/>
              <a:ext cx="1607876" cy="1219201"/>
              <a:chOff x="4840115" y="1502982"/>
              <a:chExt cx="1607876" cy="1219201"/>
            </a:xfrm>
          </p:grpSpPr>
          <p:sp>
            <p:nvSpPr>
              <p:cNvPr id="64" name="椭圆 63"/>
              <p:cNvSpPr/>
              <p:nvPr/>
            </p:nvSpPr>
            <p:spPr>
              <a:xfrm>
                <a:off x="4934607" y="1502982"/>
                <a:ext cx="1418998" cy="1219201"/>
              </a:xfrm>
              <a:prstGeom prst="ellipse">
                <a:avLst/>
              </a:prstGeom>
              <a:noFill/>
              <a:ln w="101600" cap="flat" cmpd="sng" algn="ctr">
                <a:solidFill>
                  <a:srgbClr val="3278CC"/>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cxnSp>
            <p:nvCxnSpPr>
              <p:cNvPr id="65" name="直接连接符 64"/>
              <p:cNvCxnSpPr/>
              <p:nvPr/>
            </p:nvCxnSpPr>
            <p:spPr>
              <a:xfrm>
                <a:off x="4934607" y="2438397"/>
                <a:ext cx="1418998" cy="0"/>
              </a:xfrm>
              <a:prstGeom prst="line">
                <a:avLst/>
              </a:prstGeom>
              <a:noFill/>
              <a:ln w="76200" cap="flat" cmpd="sng" algn="ctr">
                <a:solidFill>
                  <a:srgbClr val="4F81BD">
                    <a:shade val="95000"/>
                    <a:satMod val="105000"/>
                  </a:srgbClr>
                </a:solidFill>
                <a:prstDash val="solid"/>
              </a:ln>
              <a:effectLst/>
            </p:spPr>
          </p:cxnSp>
          <p:sp>
            <p:nvSpPr>
              <p:cNvPr id="66" name="椭圆 65"/>
              <p:cNvSpPr/>
              <p:nvPr/>
            </p:nvSpPr>
            <p:spPr>
              <a:xfrm>
                <a:off x="6353499" y="2406865"/>
                <a:ext cx="94492" cy="84083"/>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67" name="椭圆 66"/>
              <p:cNvSpPr/>
              <p:nvPr/>
            </p:nvSpPr>
            <p:spPr>
              <a:xfrm>
                <a:off x="4840115" y="2406866"/>
                <a:ext cx="94492" cy="84083"/>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68" name="TextBox 67"/>
              <p:cNvSpPr txBox="1"/>
              <p:nvPr/>
            </p:nvSpPr>
            <p:spPr>
              <a:xfrm>
                <a:off x="5038812" y="1885891"/>
                <a:ext cx="1187164" cy="398747"/>
              </a:xfrm>
              <a:prstGeom prst="rect">
                <a:avLst/>
              </a:prstGeom>
              <a:noFill/>
            </p:spPr>
            <p:txBody>
              <a:bodyPr wrap="square" rtlCol="0">
                <a:spAutoFit/>
              </a:bodyPr>
              <a:lstStyle/>
              <a:p>
                <a:pPr defTabSz="913130">
                  <a:defRPr/>
                </a:pPr>
                <a:r>
                  <a:rPr lang="zh-CN" altLang="en-US" sz="2000" b="1" kern="0" dirty="0">
                    <a:solidFill>
                      <a:srgbClr val="1F497D">
                        <a:lumMod val="60000"/>
                        <a:lumOff val="40000"/>
                      </a:srgbClr>
                    </a:solidFill>
                    <a:latin typeface="微软雅黑" panose="020B0503020204020204" charset="-122"/>
                  </a:rPr>
                  <a:t>设备效率</a:t>
                </a:r>
              </a:p>
            </p:txBody>
          </p:sp>
        </p:grpSp>
        <p:grpSp>
          <p:nvGrpSpPr>
            <p:cNvPr id="57" name="组合 56"/>
            <p:cNvGrpSpPr/>
            <p:nvPr/>
          </p:nvGrpSpPr>
          <p:grpSpPr>
            <a:xfrm>
              <a:off x="8390611" y="1536017"/>
              <a:ext cx="1607876" cy="1219201"/>
              <a:chOff x="6782735" y="1497726"/>
              <a:chExt cx="1607876" cy="1219201"/>
            </a:xfrm>
          </p:grpSpPr>
          <p:sp>
            <p:nvSpPr>
              <p:cNvPr id="59" name="椭圆 58"/>
              <p:cNvSpPr/>
              <p:nvPr/>
            </p:nvSpPr>
            <p:spPr>
              <a:xfrm>
                <a:off x="6877227" y="1497726"/>
                <a:ext cx="1418998" cy="1219201"/>
              </a:xfrm>
              <a:prstGeom prst="ellipse">
                <a:avLst/>
              </a:prstGeom>
              <a:noFill/>
              <a:ln w="101600" cap="flat" cmpd="sng" algn="ctr">
                <a:solidFill>
                  <a:srgbClr val="3278CC"/>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cxnSp>
            <p:nvCxnSpPr>
              <p:cNvPr id="60" name="直接连接符 59"/>
              <p:cNvCxnSpPr/>
              <p:nvPr/>
            </p:nvCxnSpPr>
            <p:spPr>
              <a:xfrm>
                <a:off x="6877227" y="2401611"/>
                <a:ext cx="1418998" cy="0"/>
              </a:xfrm>
              <a:prstGeom prst="line">
                <a:avLst/>
              </a:prstGeom>
              <a:noFill/>
              <a:ln w="76200" cap="flat" cmpd="sng" algn="ctr">
                <a:solidFill>
                  <a:srgbClr val="4F81BD">
                    <a:shade val="95000"/>
                    <a:satMod val="105000"/>
                  </a:srgbClr>
                </a:solidFill>
                <a:prstDash val="solid"/>
              </a:ln>
              <a:effectLst/>
            </p:spPr>
          </p:cxnSp>
          <p:sp>
            <p:nvSpPr>
              <p:cNvPr id="61" name="椭圆 60"/>
              <p:cNvSpPr/>
              <p:nvPr/>
            </p:nvSpPr>
            <p:spPr>
              <a:xfrm>
                <a:off x="8296119" y="2359569"/>
                <a:ext cx="94492" cy="84083"/>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62" name="椭圆 61"/>
              <p:cNvSpPr/>
              <p:nvPr/>
            </p:nvSpPr>
            <p:spPr>
              <a:xfrm>
                <a:off x="6782735" y="2370080"/>
                <a:ext cx="94492" cy="84083"/>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63" name="TextBox 62"/>
              <p:cNvSpPr txBox="1"/>
              <p:nvPr/>
            </p:nvSpPr>
            <p:spPr>
              <a:xfrm>
                <a:off x="6981432" y="1870125"/>
                <a:ext cx="1187164" cy="398747"/>
              </a:xfrm>
              <a:prstGeom prst="rect">
                <a:avLst/>
              </a:prstGeom>
              <a:noFill/>
            </p:spPr>
            <p:txBody>
              <a:bodyPr wrap="square" rtlCol="0">
                <a:spAutoFit/>
              </a:bodyPr>
              <a:lstStyle/>
              <a:p>
                <a:pPr defTabSz="913130">
                  <a:defRPr/>
                </a:pPr>
                <a:r>
                  <a:rPr lang="zh-CN" altLang="en-US" sz="2000" b="1" kern="0" dirty="0">
                    <a:solidFill>
                      <a:srgbClr val="7030A0"/>
                    </a:solidFill>
                    <a:latin typeface="微软雅黑" panose="020B0503020204020204" charset="-122"/>
                  </a:rPr>
                  <a:t>管理效率</a:t>
                </a:r>
              </a:p>
            </p:txBody>
          </p:sp>
        </p:grpSp>
        <p:sp>
          <p:nvSpPr>
            <p:cNvPr id="58" name="矩形 57"/>
            <p:cNvSpPr/>
            <p:nvPr/>
          </p:nvSpPr>
          <p:spPr>
            <a:xfrm>
              <a:off x="872360" y="1450428"/>
              <a:ext cx="9343696" cy="2869324"/>
            </a:xfrm>
            <a:prstGeom prst="rect">
              <a:avLst/>
            </a:prstGeom>
            <a:noFill/>
            <a:ln w="38100" cap="flat" cmpd="sng" algn="ctr">
              <a:solidFill>
                <a:srgbClr val="4F81BD">
                  <a:shade val="50000"/>
                </a:srgbClr>
              </a:solidFill>
              <a:prstDash val="solid"/>
            </a:ln>
            <a:effectLst/>
          </p:spPr>
          <p:txBody>
            <a:bodyPr rtlCol="0" anchor="ct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grpSp>
      <p:sp>
        <p:nvSpPr>
          <p:cNvPr id="79" name="TextBox 78"/>
          <p:cNvSpPr txBox="1"/>
          <p:nvPr/>
        </p:nvSpPr>
        <p:spPr>
          <a:xfrm>
            <a:off x="1805940" y="2958465"/>
            <a:ext cx="953770"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75000"/>
                  </a:sysClr>
                </a:solidFill>
                <a:latin typeface="微软雅黑" panose="020B0503020204020204" charset="-122"/>
              </a:rPr>
              <a:t>运检模式</a:t>
            </a:r>
          </a:p>
        </p:txBody>
      </p:sp>
      <p:sp>
        <p:nvSpPr>
          <p:cNvPr id="80" name="TextBox 79"/>
          <p:cNvSpPr txBox="1"/>
          <p:nvPr/>
        </p:nvSpPr>
        <p:spPr>
          <a:xfrm>
            <a:off x="4446905" y="2978150"/>
            <a:ext cx="953770"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75000"/>
                  </a:sysClr>
                </a:solidFill>
                <a:latin typeface="微软雅黑" panose="020B0503020204020204" charset="-122"/>
              </a:rPr>
              <a:t>发电效能</a:t>
            </a:r>
          </a:p>
        </p:txBody>
      </p:sp>
      <p:sp>
        <p:nvSpPr>
          <p:cNvPr id="81" name="TextBox 80"/>
          <p:cNvSpPr txBox="1"/>
          <p:nvPr/>
        </p:nvSpPr>
        <p:spPr>
          <a:xfrm>
            <a:off x="1645613" y="3349044"/>
            <a:ext cx="953905" cy="323161"/>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人员数量</a:t>
            </a:r>
          </a:p>
        </p:txBody>
      </p:sp>
      <p:sp>
        <p:nvSpPr>
          <p:cNvPr id="82" name="TextBox 81"/>
          <p:cNvSpPr txBox="1"/>
          <p:nvPr/>
        </p:nvSpPr>
        <p:spPr>
          <a:xfrm>
            <a:off x="1205865" y="3726815"/>
            <a:ext cx="1723347" cy="323161"/>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运维岗位技能要求</a:t>
            </a:r>
          </a:p>
        </p:txBody>
      </p:sp>
      <p:sp>
        <p:nvSpPr>
          <p:cNvPr id="83" name="TextBox 82"/>
          <p:cNvSpPr txBox="1"/>
          <p:nvPr/>
        </p:nvSpPr>
        <p:spPr>
          <a:xfrm>
            <a:off x="4078605" y="3387090"/>
            <a:ext cx="762000"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发电量</a:t>
            </a:r>
          </a:p>
        </p:txBody>
      </p:sp>
      <p:sp>
        <p:nvSpPr>
          <p:cNvPr id="84" name="TextBox 83"/>
          <p:cNvSpPr txBox="1"/>
          <p:nvPr/>
        </p:nvSpPr>
        <p:spPr>
          <a:xfrm>
            <a:off x="6334760" y="3323590"/>
            <a:ext cx="1338580"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机组可利用率</a:t>
            </a:r>
          </a:p>
        </p:txBody>
      </p:sp>
      <p:sp>
        <p:nvSpPr>
          <p:cNvPr id="85" name="TextBox 84"/>
          <p:cNvSpPr txBox="1"/>
          <p:nvPr/>
        </p:nvSpPr>
        <p:spPr>
          <a:xfrm>
            <a:off x="8898255" y="3251200"/>
            <a:ext cx="1338580"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备件周转时间</a:t>
            </a:r>
          </a:p>
        </p:txBody>
      </p:sp>
      <p:sp>
        <p:nvSpPr>
          <p:cNvPr id="86" name="TextBox 85"/>
          <p:cNvSpPr txBox="1"/>
          <p:nvPr/>
        </p:nvSpPr>
        <p:spPr>
          <a:xfrm>
            <a:off x="9109075" y="3631565"/>
            <a:ext cx="1146175"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培训合格率</a:t>
            </a:r>
          </a:p>
        </p:txBody>
      </p:sp>
      <p:sp>
        <p:nvSpPr>
          <p:cNvPr id="87" name="TextBox 86"/>
          <p:cNvSpPr txBox="1"/>
          <p:nvPr/>
        </p:nvSpPr>
        <p:spPr>
          <a:xfrm>
            <a:off x="9088120" y="3987165"/>
            <a:ext cx="1146175"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技能提升率</a:t>
            </a:r>
          </a:p>
        </p:txBody>
      </p:sp>
      <p:sp>
        <p:nvSpPr>
          <p:cNvPr id="88" name="TextBox 87"/>
          <p:cNvSpPr txBox="1"/>
          <p:nvPr/>
        </p:nvSpPr>
        <p:spPr>
          <a:xfrm>
            <a:off x="6278245" y="3665855"/>
            <a:ext cx="1915795"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机组平均无故障时间</a:t>
            </a:r>
          </a:p>
        </p:txBody>
      </p:sp>
      <p:sp>
        <p:nvSpPr>
          <p:cNvPr id="89" name="TextBox 88"/>
          <p:cNvSpPr txBox="1"/>
          <p:nvPr/>
        </p:nvSpPr>
        <p:spPr>
          <a:xfrm>
            <a:off x="6148070" y="3973830"/>
            <a:ext cx="2108200"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机组平均故障处理时间</a:t>
            </a:r>
          </a:p>
        </p:txBody>
      </p:sp>
      <p:sp>
        <p:nvSpPr>
          <p:cNvPr id="90" name="TextBox 89"/>
          <p:cNvSpPr txBox="1"/>
          <p:nvPr/>
        </p:nvSpPr>
        <p:spPr>
          <a:xfrm>
            <a:off x="3914140" y="3900805"/>
            <a:ext cx="953770"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运维成本</a:t>
            </a:r>
          </a:p>
        </p:txBody>
      </p:sp>
      <p:sp>
        <p:nvSpPr>
          <p:cNvPr id="91" name="TextBox 90"/>
          <p:cNvSpPr txBox="1"/>
          <p:nvPr/>
        </p:nvSpPr>
        <p:spPr>
          <a:xfrm>
            <a:off x="1211601" y="4031642"/>
            <a:ext cx="1723347" cy="323161"/>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95000"/>
                  </a:sysClr>
                </a:solidFill>
                <a:latin typeface="黑体" panose="02010609060101010101" charset="-122"/>
                <a:ea typeface="黑体" panose="02010609060101010101" charset="-122"/>
              </a:rPr>
              <a:t>重大人身安全事故</a:t>
            </a:r>
          </a:p>
        </p:txBody>
      </p:sp>
      <p:sp>
        <p:nvSpPr>
          <p:cNvPr id="92" name="右箭头 91"/>
          <p:cNvSpPr/>
          <p:nvPr/>
        </p:nvSpPr>
        <p:spPr>
          <a:xfrm rot="16200000">
            <a:off x="4727575" y="3504565"/>
            <a:ext cx="252095" cy="107950"/>
          </a:xfrm>
          <a:prstGeom prst="rightArrow">
            <a:avLst/>
          </a:prstGeom>
          <a:solidFill>
            <a:srgbClr val="1F497D">
              <a:lumMod val="40000"/>
              <a:lumOff val="60000"/>
            </a:srgbClr>
          </a:solidFill>
          <a:ln w="25400" cap="flat" cmpd="sng" algn="ctr">
            <a:solidFill>
              <a:srgbClr val="1F497D">
                <a:lumMod val="40000"/>
                <a:lumOff val="60000"/>
              </a:srgbClr>
            </a:solidFill>
            <a:prstDash val="solid"/>
          </a:ln>
          <a:effectLst/>
        </p:spPr>
        <p:txBody>
          <a:bodyPr rot="0" spcFirstLastPara="0" vertOverflow="overflow" horzOverflow="overflow" vert="horz" wrap="square" lIns="91340" tIns="45718" rIns="91340" bIns="45718" numCol="1" spcCol="0" rtlCol="0" fromWordArt="0" anchor="ctr" anchorCtr="0" forceAA="0" compatLnSpc="1">
            <a:noAutofit/>
          </a:bodyP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93" name="矩形 92"/>
          <p:cNvSpPr/>
          <p:nvPr/>
        </p:nvSpPr>
        <p:spPr>
          <a:xfrm>
            <a:off x="4795520" y="3312160"/>
            <a:ext cx="1016635" cy="476885"/>
          </a:xfrm>
          <a:prstGeom prst="rect">
            <a:avLst/>
          </a:prstGeom>
        </p:spPr>
        <p:txBody>
          <a:bodyPr wrap="none" lIns="91340" tIns="45718" rIns="91340" bIns="45718">
            <a:spAutoFit/>
          </a:bodyPr>
          <a:lstStyle/>
          <a:p>
            <a:pPr indent="127000" defTabSz="913130">
              <a:lnSpc>
                <a:spcPct val="125000"/>
              </a:lnSpc>
              <a:spcBef>
                <a:spcPts val="600"/>
              </a:spcBef>
              <a:spcAft>
                <a:spcPts val="600"/>
              </a:spcAft>
              <a:defRPr/>
            </a:pPr>
            <a:r>
              <a:rPr lang="en-US" altLang="zh-CN" sz="2000" kern="0" dirty="0">
                <a:solidFill>
                  <a:srgbClr val="FF0000"/>
                </a:solidFill>
              </a:rPr>
              <a:t>3%-5%</a:t>
            </a:r>
            <a:endParaRPr lang="zh-CN" altLang="zh-CN" sz="2400" kern="100" dirty="0">
              <a:solidFill>
                <a:srgbClr val="FF0000"/>
              </a:solidFill>
              <a:cs typeface="Times New Roman" panose="02020603050405020304"/>
            </a:endParaRPr>
          </a:p>
        </p:txBody>
      </p:sp>
      <p:sp>
        <p:nvSpPr>
          <p:cNvPr id="94" name="矩形 93"/>
          <p:cNvSpPr/>
          <p:nvPr/>
        </p:nvSpPr>
        <p:spPr>
          <a:xfrm>
            <a:off x="7769860" y="3252470"/>
            <a:ext cx="554758" cy="400105"/>
          </a:xfrm>
          <a:prstGeom prst="rect">
            <a:avLst/>
          </a:prstGeom>
        </p:spPr>
        <p:txBody>
          <a:bodyPr wrap="none" lIns="91340" tIns="45718" rIns="91340" bIns="45718">
            <a:spAutoFit/>
          </a:bodyPr>
          <a:lstStyle/>
          <a:p>
            <a:pPr defTabSz="913130">
              <a:defRPr/>
            </a:pPr>
            <a:r>
              <a:rPr lang="en-US" altLang="zh-CN" sz="2000" kern="0" dirty="0">
                <a:solidFill>
                  <a:srgbClr val="FF0000"/>
                </a:solidFill>
              </a:rPr>
              <a:t>1%</a:t>
            </a:r>
            <a:endParaRPr lang="zh-CN" altLang="en-US" sz="1900" kern="0" dirty="0">
              <a:solidFill>
                <a:prstClr val="black"/>
              </a:solidFill>
            </a:endParaRPr>
          </a:p>
        </p:txBody>
      </p:sp>
      <p:sp>
        <p:nvSpPr>
          <p:cNvPr id="95" name="矩形 94"/>
          <p:cNvSpPr/>
          <p:nvPr/>
        </p:nvSpPr>
        <p:spPr>
          <a:xfrm>
            <a:off x="10222865" y="3190240"/>
            <a:ext cx="627380" cy="400050"/>
          </a:xfrm>
          <a:prstGeom prst="rect">
            <a:avLst/>
          </a:prstGeom>
        </p:spPr>
        <p:txBody>
          <a:bodyPr wrap="none" lIns="91340" tIns="45718" rIns="91340" bIns="45718">
            <a:spAutoFit/>
          </a:bodyPr>
          <a:lstStyle/>
          <a:p>
            <a:pPr defTabSz="913130">
              <a:defRPr/>
            </a:pPr>
            <a:r>
              <a:rPr lang="en-US" altLang="zh-CN" sz="2000" kern="0" dirty="0">
                <a:solidFill>
                  <a:srgbClr val="FF0000"/>
                </a:solidFill>
              </a:rPr>
              <a:t>50%</a:t>
            </a:r>
            <a:endParaRPr lang="zh-CN" altLang="en-US" sz="1900" kern="0" dirty="0">
              <a:solidFill>
                <a:prstClr val="black"/>
              </a:solidFill>
            </a:endParaRPr>
          </a:p>
        </p:txBody>
      </p:sp>
      <p:sp>
        <p:nvSpPr>
          <p:cNvPr id="96" name="右箭头 95"/>
          <p:cNvSpPr/>
          <p:nvPr/>
        </p:nvSpPr>
        <p:spPr>
          <a:xfrm rot="16200000">
            <a:off x="7597775" y="3418205"/>
            <a:ext cx="252095" cy="107950"/>
          </a:xfrm>
          <a:prstGeom prst="rightArrow">
            <a:avLst/>
          </a:prstGeom>
          <a:solidFill>
            <a:srgbClr val="1F497D">
              <a:lumMod val="40000"/>
              <a:lumOff val="60000"/>
            </a:srgbClr>
          </a:solidFill>
          <a:ln w="25400" cap="flat" cmpd="sng" algn="ctr">
            <a:solidFill>
              <a:srgbClr val="1F497D">
                <a:lumMod val="40000"/>
                <a:lumOff val="60000"/>
              </a:srgbClr>
            </a:solidFill>
            <a:prstDash val="solid"/>
          </a:ln>
          <a:effectLst/>
        </p:spPr>
        <p:txBody>
          <a:bodyPr rot="0" spcFirstLastPara="0" vertOverflow="overflow" horzOverflow="overflow" vert="horz" wrap="square" lIns="91340" tIns="45718" rIns="91340" bIns="45718" numCol="1" spcCol="0" rtlCol="0" fromWordArt="0" anchor="ctr" anchorCtr="0" forceAA="0" compatLnSpc="1">
            <a:noAutofit/>
          </a:bodyP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97" name="右箭头 96"/>
          <p:cNvSpPr/>
          <p:nvPr/>
        </p:nvSpPr>
        <p:spPr>
          <a:xfrm rot="5400000">
            <a:off x="8133080" y="4087495"/>
            <a:ext cx="252095" cy="107950"/>
          </a:xfrm>
          <a:prstGeom prst="rightArrow">
            <a:avLst/>
          </a:prstGeom>
          <a:solidFill>
            <a:srgbClr val="FFC000"/>
          </a:solidFill>
          <a:ln w="25400" cap="flat" cmpd="sng" algn="ctr">
            <a:solidFill>
              <a:srgbClr val="FFC000"/>
            </a:solidFill>
            <a:prstDash val="solid"/>
          </a:ln>
          <a:effectLst/>
        </p:spPr>
        <p:txBody>
          <a:bodyPr rot="0" spcFirstLastPara="0" vertOverflow="overflow" horzOverflow="overflow" vert="horz" wrap="square" lIns="91340" tIns="45718" rIns="91340" bIns="45718" numCol="1" spcCol="0" rtlCol="0" fromWordArt="0" anchor="ctr" anchorCtr="0" forceAA="0" compatLnSpc="1">
            <a:noAutofit/>
          </a:bodyP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98" name="矩形 97"/>
          <p:cNvSpPr/>
          <p:nvPr/>
        </p:nvSpPr>
        <p:spPr>
          <a:xfrm>
            <a:off x="8251825" y="3584575"/>
            <a:ext cx="697425" cy="400105"/>
          </a:xfrm>
          <a:prstGeom prst="rect">
            <a:avLst/>
          </a:prstGeom>
        </p:spPr>
        <p:txBody>
          <a:bodyPr wrap="none" lIns="91340" tIns="45718" rIns="91340" bIns="45718">
            <a:spAutoFit/>
          </a:bodyPr>
          <a:lstStyle/>
          <a:p>
            <a:pPr defTabSz="913130">
              <a:defRPr/>
            </a:pPr>
            <a:r>
              <a:rPr lang="en-US" altLang="zh-CN" sz="2000" kern="0" dirty="0">
                <a:solidFill>
                  <a:srgbClr val="FF0000"/>
                </a:solidFill>
              </a:rPr>
              <a:t>50%</a:t>
            </a:r>
            <a:endParaRPr lang="zh-CN" altLang="en-US" sz="1900" kern="0" dirty="0">
              <a:solidFill>
                <a:prstClr val="black"/>
              </a:solidFill>
            </a:endParaRPr>
          </a:p>
        </p:txBody>
      </p:sp>
      <p:sp>
        <p:nvSpPr>
          <p:cNvPr id="99" name="右箭头 98"/>
          <p:cNvSpPr/>
          <p:nvPr/>
        </p:nvSpPr>
        <p:spPr>
          <a:xfrm rot="16200000">
            <a:off x="8126730" y="3757295"/>
            <a:ext cx="252095" cy="107950"/>
          </a:xfrm>
          <a:prstGeom prst="rightArrow">
            <a:avLst/>
          </a:prstGeom>
          <a:solidFill>
            <a:srgbClr val="1F497D">
              <a:lumMod val="40000"/>
              <a:lumOff val="60000"/>
            </a:srgbClr>
          </a:solidFill>
          <a:ln w="25400" cap="flat" cmpd="sng" algn="ctr">
            <a:solidFill>
              <a:srgbClr val="1F497D">
                <a:lumMod val="40000"/>
                <a:lumOff val="60000"/>
              </a:srgbClr>
            </a:solidFill>
            <a:prstDash val="solid"/>
          </a:ln>
          <a:effectLst/>
        </p:spPr>
        <p:txBody>
          <a:bodyPr rot="0" spcFirstLastPara="0" vertOverflow="overflow" horzOverflow="overflow" vert="horz" wrap="square" lIns="91340" tIns="45718" rIns="91340" bIns="45718" numCol="1" spcCol="0" rtlCol="0" fromWordArt="0" anchor="ctr" anchorCtr="0" forceAA="0" compatLnSpc="1">
            <a:noAutofit/>
          </a:bodyP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101" name="矩形 100"/>
          <p:cNvSpPr/>
          <p:nvPr/>
        </p:nvSpPr>
        <p:spPr>
          <a:xfrm>
            <a:off x="2927350" y="3672205"/>
            <a:ext cx="697425" cy="400105"/>
          </a:xfrm>
          <a:prstGeom prst="rect">
            <a:avLst/>
          </a:prstGeom>
        </p:spPr>
        <p:txBody>
          <a:bodyPr wrap="none" lIns="91340" tIns="45718" rIns="91340" bIns="45718">
            <a:spAutoFit/>
          </a:bodyPr>
          <a:lstStyle/>
          <a:p>
            <a:pPr defTabSz="913130">
              <a:defRPr/>
            </a:pPr>
            <a:r>
              <a:rPr lang="en-US" altLang="zh-CN" sz="2000" kern="0" dirty="0">
                <a:solidFill>
                  <a:srgbClr val="FF0000"/>
                </a:solidFill>
              </a:rPr>
              <a:t>50%</a:t>
            </a:r>
            <a:endParaRPr lang="zh-CN" altLang="en-US" sz="1900" kern="0" dirty="0">
              <a:solidFill>
                <a:prstClr val="black"/>
              </a:solidFill>
            </a:endParaRPr>
          </a:p>
        </p:txBody>
      </p:sp>
      <p:sp>
        <p:nvSpPr>
          <p:cNvPr id="102" name="矩形 101"/>
          <p:cNvSpPr/>
          <p:nvPr/>
        </p:nvSpPr>
        <p:spPr>
          <a:xfrm>
            <a:off x="4923790" y="3876675"/>
            <a:ext cx="697425" cy="400105"/>
          </a:xfrm>
          <a:prstGeom prst="rect">
            <a:avLst/>
          </a:prstGeom>
        </p:spPr>
        <p:txBody>
          <a:bodyPr wrap="none" lIns="91340" tIns="45718" rIns="91340" bIns="45718">
            <a:spAutoFit/>
          </a:bodyPr>
          <a:lstStyle/>
          <a:p>
            <a:pPr defTabSz="913130">
              <a:defRPr/>
            </a:pPr>
            <a:r>
              <a:rPr lang="en-US" altLang="zh-CN" sz="2000" kern="0" dirty="0">
                <a:solidFill>
                  <a:srgbClr val="FF0000"/>
                </a:solidFill>
              </a:rPr>
              <a:t>50%</a:t>
            </a:r>
            <a:endParaRPr lang="zh-CN" altLang="en-US" sz="1900" kern="0" dirty="0">
              <a:solidFill>
                <a:prstClr val="black"/>
              </a:solidFill>
            </a:endParaRPr>
          </a:p>
        </p:txBody>
      </p:sp>
      <p:sp>
        <p:nvSpPr>
          <p:cNvPr id="103" name="右箭头 102"/>
          <p:cNvSpPr/>
          <p:nvPr/>
        </p:nvSpPr>
        <p:spPr>
          <a:xfrm rot="5400000">
            <a:off x="4730115" y="4013200"/>
            <a:ext cx="252095" cy="107950"/>
          </a:xfrm>
          <a:prstGeom prst="rightArrow">
            <a:avLst/>
          </a:prstGeom>
          <a:solidFill>
            <a:srgbClr val="FFC000"/>
          </a:solidFill>
          <a:ln w="25400" cap="flat" cmpd="sng" algn="ctr">
            <a:solidFill>
              <a:srgbClr val="FFC000"/>
            </a:solidFill>
            <a:prstDash val="solid"/>
          </a:ln>
          <a:effectLst/>
        </p:spPr>
        <p:txBody>
          <a:bodyPr rot="0" spcFirstLastPara="0" vertOverflow="overflow" horzOverflow="overflow" vert="horz" wrap="square" lIns="91340" tIns="45718" rIns="91340" bIns="45718" numCol="1" spcCol="0" rtlCol="0" fromWordArt="0" anchor="ctr" anchorCtr="0" forceAA="0" compatLnSpc="1">
            <a:noAutofit/>
          </a:bodyP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104" name="右箭头 103"/>
          <p:cNvSpPr/>
          <p:nvPr/>
        </p:nvSpPr>
        <p:spPr>
          <a:xfrm rot="5400000">
            <a:off x="2808900" y="3481353"/>
            <a:ext cx="252095" cy="107950"/>
          </a:xfrm>
          <a:prstGeom prst="rightArrow">
            <a:avLst/>
          </a:prstGeom>
          <a:solidFill>
            <a:srgbClr val="FFC000"/>
          </a:solidFill>
          <a:ln w="25400" cap="flat" cmpd="sng" algn="ctr">
            <a:solidFill>
              <a:srgbClr val="FFC000"/>
            </a:solidFill>
            <a:prstDash val="solid"/>
          </a:ln>
          <a:effectLst/>
        </p:spPr>
        <p:txBody>
          <a:bodyPr rot="0" spcFirstLastPara="0" vertOverflow="overflow" horzOverflow="overflow" vert="horz" wrap="square" lIns="91340" tIns="45718" rIns="91340" bIns="45718" numCol="1" spcCol="0" rtlCol="0" fromWordArt="0" anchor="ctr" anchorCtr="0" forceAA="0" compatLnSpc="1">
            <a:noAutofit/>
          </a:bodyP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106" name="矩形 105"/>
          <p:cNvSpPr/>
          <p:nvPr/>
        </p:nvSpPr>
        <p:spPr>
          <a:xfrm>
            <a:off x="2901898" y="3322739"/>
            <a:ext cx="697425" cy="400105"/>
          </a:xfrm>
          <a:prstGeom prst="rect">
            <a:avLst/>
          </a:prstGeom>
        </p:spPr>
        <p:txBody>
          <a:bodyPr wrap="none" lIns="91340" tIns="45718" rIns="91340" bIns="45718">
            <a:spAutoFit/>
          </a:bodyPr>
          <a:lstStyle/>
          <a:p>
            <a:pPr defTabSz="913130">
              <a:defRPr/>
            </a:pPr>
            <a:r>
              <a:rPr lang="en-US" altLang="zh-CN" sz="2000" kern="0" dirty="0">
                <a:solidFill>
                  <a:srgbClr val="FF0000"/>
                </a:solidFill>
              </a:rPr>
              <a:t>50%</a:t>
            </a:r>
            <a:endParaRPr lang="zh-CN" altLang="en-US" sz="1900" kern="0" dirty="0">
              <a:solidFill>
                <a:prstClr val="black"/>
              </a:solidFill>
            </a:endParaRPr>
          </a:p>
        </p:txBody>
      </p:sp>
      <p:sp>
        <p:nvSpPr>
          <p:cNvPr id="108" name="矩形 107"/>
          <p:cNvSpPr/>
          <p:nvPr/>
        </p:nvSpPr>
        <p:spPr>
          <a:xfrm>
            <a:off x="10117455" y="3582035"/>
            <a:ext cx="697425" cy="400105"/>
          </a:xfrm>
          <a:prstGeom prst="rect">
            <a:avLst/>
          </a:prstGeom>
        </p:spPr>
        <p:txBody>
          <a:bodyPr wrap="none" lIns="91340" tIns="45718" rIns="91340" bIns="45718">
            <a:spAutoFit/>
          </a:bodyPr>
          <a:lstStyle/>
          <a:p>
            <a:pPr defTabSz="913130">
              <a:defRPr/>
            </a:pPr>
            <a:r>
              <a:rPr lang="en-US" altLang="zh-CN" sz="2000" kern="0" dirty="0">
                <a:solidFill>
                  <a:srgbClr val="FF0000"/>
                </a:solidFill>
              </a:rPr>
              <a:t>90%</a:t>
            </a:r>
            <a:endParaRPr lang="zh-CN" altLang="en-US" sz="1900" kern="0" dirty="0">
              <a:solidFill>
                <a:prstClr val="black"/>
              </a:solidFill>
            </a:endParaRPr>
          </a:p>
        </p:txBody>
      </p:sp>
      <p:sp>
        <p:nvSpPr>
          <p:cNvPr id="109" name="矩形 108"/>
          <p:cNvSpPr/>
          <p:nvPr/>
        </p:nvSpPr>
        <p:spPr>
          <a:xfrm>
            <a:off x="10258425" y="3973830"/>
            <a:ext cx="646129" cy="369328"/>
          </a:xfrm>
          <a:prstGeom prst="rect">
            <a:avLst/>
          </a:prstGeom>
        </p:spPr>
        <p:txBody>
          <a:bodyPr wrap="none" lIns="91340" tIns="45718" rIns="91340" bIns="45718">
            <a:spAutoFit/>
          </a:bodyPr>
          <a:lstStyle/>
          <a:p>
            <a:pPr defTabSz="913130">
              <a:defRPr/>
            </a:pPr>
            <a:r>
              <a:rPr lang="en-US" altLang="zh-CN" kern="0" dirty="0">
                <a:solidFill>
                  <a:srgbClr val="FF0000"/>
                </a:solidFill>
              </a:rPr>
              <a:t>50%</a:t>
            </a:r>
            <a:endParaRPr lang="zh-CN" altLang="en-US" kern="0" dirty="0">
              <a:solidFill>
                <a:prstClr val="black"/>
              </a:solidFill>
            </a:endParaRPr>
          </a:p>
        </p:txBody>
      </p:sp>
      <p:sp>
        <p:nvSpPr>
          <p:cNvPr id="110" name="右箭头 109"/>
          <p:cNvSpPr/>
          <p:nvPr/>
        </p:nvSpPr>
        <p:spPr>
          <a:xfrm rot="5400000">
            <a:off x="10099040" y="3385185"/>
            <a:ext cx="252095" cy="107950"/>
          </a:xfrm>
          <a:prstGeom prst="rightArrow">
            <a:avLst/>
          </a:prstGeom>
          <a:solidFill>
            <a:srgbClr val="FFC000"/>
          </a:solidFill>
          <a:ln w="25400" cap="flat" cmpd="sng" algn="ctr">
            <a:solidFill>
              <a:srgbClr val="FFC000"/>
            </a:solidFill>
            <a:prstDash val="solid"/>
          </a:ln>
          <a:effectLst/>
        </p:spPr>
        <p:txBody>
          <a:bodyPr rot="0" spcFirstLastPara="0" vertOverflow="overflow" horzOverflow="overflow" vert="horz" wrap="square" lIns="91340" tIns="45718" rIns="91340" bIns="45718" numCol="1" spcCol="0" rtlCol="0" fromWordArt="0" anchor="ctr" anchorCtr="0" forceAA="0" compatLnSpc="1">
            <a:noAutofit/>
          </a:bodyP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111" name="矩形 110"/>
          <p:cNvSpPr/>
          <p:nvPr/>
        </p:nvSpPr>
        <p:spPr>
          <a:xfrm>
            <a:off x="8306435" y="3949700"/>
            <a:ext cx="697425" cy="400105"/>
          </a:xfrm>
          <a:prstGeom prst="rect">
            <a:avLst/>
          </a:prstGeom>
        </p:spPr>
        <p:txBody>
          <a:bodyPr wrap="none" lIns="91340" tIns="45718" rIns="91340" bIns="45718">
            <a:spAutoFit/>
          </a:bodyPr>
          <a:lstStyle/>
          <a:p>
            <a:pPr defTabSz="913130">
              <a:defRPr/>
            </a:pPr>
            <a:r>
              <a:rPr lang="en-US" altLang="zh-CN" sz="2000" kern="0" dirty="0">
                <a:solidFill>
                  <a:srgbClr val="FF0000"/>
                </a:solidFill>
              </a:rPr>
              <a:t>50%</a:t>
            </a:r>
            <a:endParaRPr lang="zh-CN" altLang="en-US" sz="1900" kern="0" dirty="0">
              <a:solidFill>
                <a:prstClr val="black"/>
              </a:solidFill>
            </a:endParaRPr>
          </a:p>
        </p:txBody>
      </p:sp>
      <p:sp>
        <p:nvSpPr>
          <p:cNvPr id="112" name="TextBox 111"/>
          <p:cNvSpPr txBox="1"/>
          <p:nvPr/>
        </p:nvSpPr>
        <p:spPr>
          <a:xfrm>
            <a:off x="6846570" y="2978785"/>
            <a:ext cx="953770" cy="323215"/>
          </a:xfrm>
          <a:prstGeom prst="rect">
            <a:avLst/>
          </a:prstGeom>
          <a:noFill/>
        </p:spPr>
        <p:txBody>
          <a:bodyPr wrap="none" lIns="91340" tIns="45718" rIns="91340" bIns="45718" rtlCol="0">
            <a:spAutoFit/>
          </a:bodyPr>
          <a:lstStyle/>
          <a:p>
            <a:pPr defTabSz="913130">
              <a:defRPr/>
            </a:pPr>
            <a:r>
              <a:rPr lang="zh-CN" altLang="en-US" sz="1500" b="1" kern="0" dirty="0">
                <a:solidFill>
                  <a:sysClr val="window" lastClr="FFFFFF">
                    <a:lumMod val="75000"/>
                  </a:sysClr>
                </a:solidFill>
                <a:latin typeface="微软雅黑" panose="020B0503020204020204" charset="-122"/>
              </a:rPr>
              <a:t>风机性能</a:t>
            </a:r>
          </a:p>
        </p:txBody>
      </p:sp>
      <p:sp>
        <p:nvSpPr>
          <p:cNvPr id="113" name="右箭头 112"/>
          <p:cNvSpPr/>
          <p:nvPr/>
        </p:nvSpPr>
        <p:spPr>
          <a:xfrm rot="16200000">
            <a:off x="10128250" y="4092575"/>
            <a:ext cx="252095" cy="107950"/>
          </a:xfrm>
          <a:prstGeom prst="rightArrow">
            <a:avLst/>
          </a:prstGeom>
          <a:solidFill>
            <a:srgbClr val="1F497D">
              <a:lumMod val="40000"/>
              <a:lumOff val="60000"/>
            </a:srgbClr>
          </a:solidFill>
          <a:ln w="25400" cap="flat" cmpd="sng" algn="ctr">
            <a:solidFill>
              <a:srgbClr val="1F497D">
                <a:lumMod val="40000"/>
                <a:lumOff val="60000"/>
              </a:srgbClr>
            </a:solidFill>
            <a:prstDash val="solid"/>
          </a:ln>
          <a:effectLst/>
        </p:spPr>
        <p:txBody>
          <a:bodyPr rot="0" spcFirstLastPara="0" vertOverflow="overflow" horzOverflow="overflow" vert="horz" wrap="square" lIns="91340" tIns="45718" rIns="91340" bIns="45718" numCol="1" spcCol="0" rtlCol="0" fromWordArt="0" anchor="ctr" anchorCtr="0" forceAA="0" compatLnSpc="1">
            <a:noAutofit/>
          </a:bodyP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114" name="右箭头 113"/>
          <p:cNvSpPr/>
          <p:nvPr/>
        </p:nvSpPr>
        <p:spPr>
          <a:xfrm rot="5400000">
            <a:off x="2797162" y="3859848"/>
            <a:ext cx="252095" cy="107950"/>
          </a:xfrm>
          <a:prstGeom prst="rightArrow">
            <a:avLst/>
          </a:prstGeom>
          <a:solidFill>
            <a:srgbClr val="FFC000"/>
          </a:solidFill>
          <a:ln w="25400" cap="flat" cmpd="sng" algn="ctr">
            <a:solidFill>
              <a:srgbClr val="FFC000"/>
            </a:solidFill>
            <a:prstDash val="solid"/>
          </a:ln>
          <a:effectLst/>
        </p:spPr>
        <p:txBody>
          <a:bodyPr rot="0" spcFirstLastPara="0" vertOverflow="overflow" horzOverflow="overflow" vert="horz" wrap="square" lIns="91340" tIns="45718" rIns="91340" bIns="45718" numCol="1" spcCol="0" rtlCol="0" fromWordArt="0" anchor="ctr" anchorCtr="0" forceAA="0" compatLnSpc="1">
            <a:noAutofit/>
          </a:bodyPr>
          <a:lstStyle/>
          <a:p>
            <a:pPr algn="ctr" defTabSz="913130">
              <a:defRPr/>
            </a:pPr>
            <a:endParaRPr lang="zh-CN" altLang="en-US" sz="1900" kern="0">
              <a:solidFill>
                <a:prstClr val="white"/>
              </a:solidFill>
              <a:latin typeface="Calibri" panose="020F0502020204030204"/>
              <a:ea typeface="宋体" panose="02010600030101010101" pitchFamily="2" charset="-122"/>
            </a:endParaRPr>
          </a:p>
        </p:txBody>
      </p:sp>
      <p:sp>
        <p:nvSpPr>
          <p:cNvPr id="115" name="矩形 114"/>
          <p:cNvSpPr/>
          <p:nvPr/>
        </p:nvSpPr>
        <p:spPr>
          <a:xfrm>
            <a:off x="2946237" y="3993197"/>
            <a:ext cx="583612" cy="400105"/>
          </a:xfrm>
          <a:prstGeom prst="rect">
            <a:avLst/>
          </a:prstGeom>
        </p:spPr>
        <p:txBody>
          <a:bodyPr wrap="none" lIns="91340" tIns="45718" rIns="91340" bIns="45718">
            <a:spAutoFit/>
          </a:bodyPr>
          <a:lstStyle/>
          <a:p>
            <a:pPr defTabSz="913130"/>
            <a:r>
              <a:rPr lang="en-US" altLang="zh-CN" sz="2000" kern="0" dirty="0">
                <a:solidFill>
                  <a:srgbClr val="FF0000"/>
                </a:solidFill>
              </a:rPr>
              <a:t>0</a:t>
            </a:r>
            <a:r>
              <a:rPr lang="zh-CN" altLang="en-US" sz="2000" kern="0" dirty="0">
                <a:solidFill>
                  <a:srgbClr val="FF0000"/>
                </a:solidFill>
              </a:rPr>
              <a:t>起</a:t>
            </a:r>
          </a:p>
        </p:txBody>
      </p:sp>
      <p:sp>
        <p:nvSpPr>
          <p:cNvPr id="4" name="Rectangle 6"/>
          <p:cNvSpPr>
            <a:spLocks noChangeArrowheads="1"/>
          </p:cNvSpPr>
          <p:nvPr/>
        </p:nvSpPr>
        <p:spPr bwMode="blackGray">
          <a:xfrm>
            <a:off x="1196975" y="5280025"/>
            <a:ext cx="4597400" cy="379730"/>
          </a:xfrm>
          <a:prstGeom prst="rect">
            <a:avLst/>
          </a:prstGeom>
          <a:gradFill rotWithShape="1">
            <a:gsLst>
              <a:gs pos="0">
                <a:srgbClr val="012D86"/>
              </a:gs>
              <a:gs pos="100000">
                <a:schemeClr val="accent1">
                  <a:lumMod val="75000"/>
                  <a:alpha val="0"/>
                </a:schemeClr>
              </a:gs>
            </a:gsLst>
            <a:lin ang="0" scaled="0"/>
          </a:gradFill>
          <a:ln>
            <a:noFill/>
          </a:ln>
          <a:effectLst/>
        </p:spPr>
        <p:txBody>
          <a:bodyPr wrap="none" lIns="121746" tIns="60873" rIns="121746" bIns="60873" anchor="ctr"/>
          <a:lstStyle/>
          <a:p>
            <a:pPr marL="380365" indent="-380365" defTabSz="1217295">
              <a:buFont typeface="Wingdings" panose="05000000000000000000" pitchFamily="2" charset="2"/>
              <a:buChar char="l"/>
              <a:defRPr/>
            </a:pPr>
            <a:r>
              <a:rPr lang="zh-CN" altLang="en-US" sz="1900" kern="0" dirty="0">
                <a:solidFill>
                  <a:srgbClr val="5B9BD5">
                    <a:lumMod val="20000"/>
                    <a:lumOff val="80000"/>
                  </a:srgbClr>
                </a:solidFill>
                <a:latin typeface="微软雅黑" panose="020B0503020204020204" charset="-122"/>
              </a:rPr>
              <a:t>智能化水平提升</a:t>
            </a:r>
          </a:p>
        </p:txBody>
      </p:sp>
      <p:sp>
        <p:nvSpPr>
          <p:cNvPr id="6" name="Rectangle 6"/>
          <p:cNvSpPr>
            <a:spLocks noChangeArrowheads="1"/>
          </p:cNvSpPr>
          <p:nvPr/>
        </p:nvSpPr>
        <p:spPr bwMode="blackGray">
          <a:xfrm>
            <a:off x="6383655" y="5280025"/>
            <a:ext cx="4597400" cy="379730"/>
          </a:xfrm>
          <a:prstGeom prst="rect">
            <a:avLst/>
          </a:prstGeom>
          <a:gradFill rotWithShape="1">
            <a:gsLst>
              <a:gs pos="0">
                <a:srgbClr val="012D86"/>
              </a:gs>
              <a:gs pos="100000">
                <a:schemeClr val="accent1">
                  <a:lumMod val="75000"/>
                  <a:alpha val="0"/>
                </a:schemeClr>
              </a:gs>
            </a:gsLst>
            <a:lin ang="0" scaled="0"/>
          </a:gradFill>
          <a:ln>
            <a:noFill/>
          </a:ln>
          <a:effectLst/>
        </p:spPr>
        <p:txBody>
          <a:bodyPr wrap="none" lIns="121746" tIns="60873" rIns="121746" bIns="60873" anchor="ctr"/>
          <a:lstStyle/>
          <a:p>
            <a:pPr marL="380365" indent="-380365" defTabSz="1217295">
              <a:buFont typeface="Wingdings" panose="05000000000000000000" pitchFamily="2" charset="2"/>
              <a:buChar char="l"/>
              <a:defRPr/>
            </a:pPr>
            <a:r>
              <a:rPr lang="zh-CN" altLang="en-US" sz="1900" kern="0" dirty="0">
                <a:solidFill>
                  <a:srgbClr val="5B9BD5">
                    <a:lumMod val="20000"/>
                    <a:lumOff val="80000"/>
                  </a:srgbClr>
                </a:solidFill>
                <a:latin typeface="微软雅黑" panose="020B0503020204020204" charset="-122"/>
              </a:rPr>
              <a:t>引领技术先进性</a:t>
            </a:r>
          </a:p>
        </p:txBody>
      </p:sp>
      <p:sp>
        <p:nvSpPr>
          <p:cNvPr id="100" name="标题 1">
            <a:extLst>
              <a:ext uri="{FF2B5EF4-FFF2-40B4-BE49-F238E27FC236}">
                <a16:creationId xmlns:a16="http://schemas.microsoft.com/office/drawing/2014/main" id="{1B3C42B5-A2E7-4F09-BB4A-05115C119DC2}"/>
              </a:ext>
            </a:extLst>
          </p:cNvPr>
          <p:cNvSpPr txBox="1">
            <a:spLocks/>
          </p:cNvSpPr>
          <p:nvPr/>
        </p:nvSpPr>
        <p:spPr>
          <a:xfrm>
            <a:off x="89589" y="102870"/>
            <a:ext cx="10852237" cy="648000"/>
          </a:xfrm>
        </p:spPr>
        <p:txBody>
          <a:bodyPr/>
          <a:lst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a:lstStyle>
          <a:p>
            <a:r>
              <a:rPr lang="zh-CN" altLang="en-US" dirty="0">
                <a:solidFill>
                  <a:schemeClr val="bg1"/>
                </a:solidFill>
              </a:rPr>
              <a:t>智慧风电场的效益</a:t>
            </a:r>
          </a:p>
        </p:txBody>
      </p:sp>
    </p:spTree>
    <p:custDataLst>
      <p:tags r:id="rId1"/>
    </p:custDataLst>
    <p:extLst>
      <p:ext uri="{BB962C8B-B14F-4D97-AF65-F5344CB8AC3E}">
        <p14:creationId xmlns:p14="http://schemas.microsoft.com/office/powerpoint/2010/main" val="264127372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additive="base">
                                        <p:cTn id="87" dur="500" fill="hold"/>
                                        <p:tgtEl>
                                          <p:spTgt spid="46"/>
                                        </p:tgtEl>
                                        <p:attrNameLst>
                                          <p:attrName>ppt_x</p:attrName>
                                        </p:attrNameLst>
                                      </p:cBhvr>
                                      <p:tavLst>
                                        <p:tav tm="0">
                                          <p:val>
                                            <p:strVal val="#ppt_x"/>
                                          </p:val>
                                        </p:tav>
                                        <p:tav tm="100000">
                                          <p:val>
                                            <p:strVal val="#ppt_x"/>
                                          </p:val>
                                        </p:tav>
                                      </p:tavLst>
                                    </p:anim>
                                    <p:anim calcmode="lin" valueType="num">
                                      <p:cBhvr additive="base">
                                        <p:cTn id="88" dur="500" fill="hold"/>
                                        <p:tgtEl>
                                          <p:spTgt spid="4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ppt_x"/>
                                          </p:val>
                                        </p:tav>
                                        <p:tav tm="100000">
                                          <p:val>
                                            <p:strVal val="#ppt_x"/>
                                          </p:val>
                                        </p:tav>
                                      </p:tavLst>
                                    </p:anim>
                                    <p:anim calcmode="lin" valueType="num">
                                      <p:cBhvr additive="base">
                                        <p:cTn id="92" dur="500" fill="hold"/>
                                        <p:tgtEl>
                                          <p:spTgt spid="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500" fill="hold"/>
                                        <p:tgtEl>
                                          <p:spTgt spid="6"/>
                                        </p:tgtEl>
                                        <p:attrNameLst>
                                          <p:attrName>ppt_x</p:attrName>
                                        </p:attrNameLst>
                                      </p:cBhvr>
                                      <p:tavLst>
                                        <p:tav tm="0">
                                          <p:val>
                                            <p:strVal val="#ppt_x"/>
                                          </p:val>
                                        </p:tav>
                                        <p:tav tm="100000">
                                          <p:val>
                                            <p:strVal val="#ppt_x"/>
                                          </p:val>
                                        </p:tav>
                                      </p:tavLst>
                                    </p:anim>
                                    <p:anim calcmode="lin" valueType="num">
                                      <p:cBhvr additive="base">
                                        <p:cTn id="9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6" grpId="0"/>
      <p:bldP spid="46" grpId="0" animBg="1"/>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animBg="1"/>
      <p:bldP spid="93" grpId="0"/>
      <p:bldP spid="94" grpId="0"/>
      <p:bldP spid="95" grpId="0"/>
      <p:bldP spid="96" grpId="0" animBg="1"/>
      <p:bldP spid="97" grpId="0" animBg="1"/>
      <p:bldP spid="98" grpId="0"/>
      <p:bldP spid="99" grpId="0" animBg="1"/>
      <p:bldP spid="101" grpId="0"/>
      <p:bldP spid="102" grpId="0"/>
      <p:bldP spid="103" grpId="0" animBg="1"/>
      <p:bldP spid="104" grpId="0" animBg="1"/>
      <p:bldP spid="106" grpId="0"/>
      <p:bldP spid="108" grpId="0"/>
      <p:bldP spid="109" grpId="0"/>
      <p:bldP spid="110" grpId="0" animBg="1"/>
      <p:bldP spid="111" grpId="0"/>
      <p:bldP spid="112" grpId="0"/>
      <p:bldP spid="113" grpId="0" animBg="1"/>
      <p:bldP spid="114" grpId="0" animBg="1"/>
      <p:bldP spid="115" grpId="0"/>
      <p:bldP spid="4"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2"/>
          <p:cNvSpPr txBox="1"/>
          <p:nvPr/>
        </p:nvSpPr>
        <p:spPr>
          <a:xfrm>
            <a:off x="3198702" y="3417233"/>
            <a:ext cx="6465416" cy="642619"/>
          </a:xfrm>
          <a:prstGeom prst="rect">
            <a:avLst/>
          </a:prstGeom>
          <a:noFill/>
        </p:spPr>
        <p:txBody>
          <a:bodyPr wrap="square" lIns="87764" tIns="43882" rIns="87764" bIns="43882" rtlCol="0">
            <a:spAutoFit/>
          </a:bodyPr>
          <a:lstStyle>
            <a:defPPr>
              <a:defRPr lang="zh-CN"/>
            </a:defPPr>
            <a:lvl1pPr>
              <a:defRPr sz="3200">
                <a:solidFill>
                  <a:schemeClr val="bg1"/>
                </a:solidFill>
                <a:latin typeface="Agency FB" panose="020B0503020202020204" pitchFamily="34" charset="0"/>
              </a:defRPr>
            </a:lvl1pPr>
          </a:lstStyle>
          <a:p>
            <a:pPr algn="ctr"/>
            <a:r>
              <a:rPr lang="zh-CN" altLang="en-US" sz="3600" spc="300" dirty="0">
                <a:solidFill>
                  <a:prstClr val="white"/>
                </a:solidFill>
                <a:latin typeface="微软雅黑" panose="020B0503020204020204" charset="-122"/>
              </a:rPr>
              <a:t>软件定义制造</a:t>
            </a:r>
          </a:p>
        </p:txBody>
      </p:sp>
      <p:sp>
        <p:nvSpPr>
          <p:cNvPr id="15" name="TextBox 14"/>
          <p:cNvSpPr txBox="1"/>
          <p:nvPr/>
        </p:nvSpPr>
        <p:spPr>
          <a:xfrm>
            <a:off x="5534660" y="2401570"/>
            <a:ext cx="1133644" cy="1015663"/>
          </a:xfrm>
          <a:prstGeom prst="rect">
            <a:avLst/>
          </a:prstGeom>
          <a:noFill/>
        </p:spPr>
        <p:txBody>
          <a:bodyPr wrap="none" rtlCol="0">
            <a:spAutoFit/>
          </a:bodyPr>
          <a:lstStyle/>
          <a:p>
            <a:r>
              <a:rPr lang="en-US" altLang="zh-CN" sz="6000" b="1" dirty="0">
                <a:solidFill>
                  <a:prstClr val="white"/>
                </a:solidFill>
                <a:latin typeface="微软雅黑" panose="020B0503020204020204" charset="-122"/>
              </a:rPr>
              <a:t>04</a:t>
            </a:r>
            <a:endParaRPr lang="zh-CN" altLang="en-US" sz="6000" b="1" dirty="0">
              <a:solidFill>
                <a:prstClr val="white"/>
              </a:solidFill>
              <a:latin typeface="微软雅黑" panose="020B0503020204020204" charset="-122"/>
            </a:endParaRPr>
          </a:p>
        </p:txBody>
      </p:sp>
    </p:spTree>
    <p:custDataLst>
      <p:tags r:id="rId1"/>
    </p:custDataLst>
    <p:extLst>
      <p:ext uri="{BB962C8B-B14F-4D97-AF65-F5344CB8AC3E}">
        <p14:creationId xmlns:p14="http://schemas.microsoft.com/office/powerpoint/2010/main" val="11586582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1D540EC-AB8C-4514-8F4D-FB68E1CCC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12" y="3583003"/>
            <a:ext cx="4767878" cy="2689126"/>
          </a:xfrm>
          <a:prstGeom prst="rect">
            <a:avLst/>
          </a:prstGeom>
        </p:spPr>
      </p:pic>
      <p:sp>
        <p:nvSpPr>
          <p:cNvPr id="2" name="标题 1">
            <a:extLst>
              <a:ext uri="{FF2B5EF4-FFF2-40B4-BE49-F238E27FC236}">
                <a16:creationId xmlns:a16="http://schemas.microsoft.com/office/drawing/2014/main" id="{892BB96F-3349-4A7D-ABB1-68ED66C82AEC}"/>
              </a:ext>
            </a:extLst>
          </p:cNvPr>
          <p:cNvSpPr>
            <a:spLocks noGrp="1"/>
          </p:cNvSpPr>
          <p:nvPr>
            <p:ph type="title"/>
          </p:nvPr>
        </p:nvSpPr>
        <p:spPr/>
        <p:txBody>
          <a:bodyPr/>
          <a:lstStyle/>
          <a:p>
            <a:r>
              <a:rPr lang="zh-CN" altLang="en-US" dirty="0"/>
              <a:t>软件定义世界，软件定义一切</a:t>
            </a:r>
          </a:p>
        </p:txBody>
      </p:sp>
      <p:sp>
        <p:nvSpPr>
          <p:cNvPr id="3" name="内容占位符 2">
            <a:extLst>
              <a:ext uri="{FF2B5EF4-FFF2-40B4-BE49-F238E27FC236}">
                <a16:creationId xmlns:a16="http://schemas.microsoft.com/office/drawing/2014/main" id="{267B8706-4615-4DE5-849F-0C00487AAAAE}"/>
              </a:ext>
            </a:extLst>
          </p:cNvPr>
          <p:cNvSpPr>
            <a:spLocks noGrp="1"/>
          </p:cNvSpPr>
          <p:nvPr>
            <p:ph idx="1"/>
          </p:nvPr>
        </p:nvSpPr>
        <p:spPr>
          <a:xfrm>
            <a:off x="786582" y="1011795"/>
            <a:ext cx="3418600" cy="2207413"/>
          </a:xfrm>
          <a:ln w="25400">
            <a:noFill/>
            <a:prstDash val="sysDash"/>
          </a:ln>
        </p:spPr>
        <p:txBody>
          <a:bodyPr/>
          <a:lstStyle/>
          <a:p>
            <a:r>
              <a:rPr lang="zh-CN" altLang="en-US" b="1" dirty="0"/>
              <a:t>在不远的将来，汽车将成为一个软件产品，大众也将会成为一家软件驱动的公司。</a:t>
            </a:r>
            <a:endParaRPr lang="en-US" altLang="zh-CN" b="1" dirty="0"/>
          </a:p>
          <a:p>
            <a:pPr marL="0" indent="0" algn="r">
              <a:buNone/>
            </a:pPr>
            <a:r>
              <a:rPr lang="en-US" altLang="zh-CN" dirty="0"/>
              <a:t>——</a:t>
            </a:r>
            <a:r>
              <a:rPr lang="zh-CN" altLang="en-US" dirty="0"/>
              <a:t>大众</a:t>
            </a:r>
            <a:r>
              <a:rPr lang="en-US" altLang="zh-CN" dirty="0"/>
              <a:t>CEO</a:t>
            </a:r>
          </a:p>
          <a:p>
            <a:pPr marL="0" indent="0" algn="r">
              <a:buNone/>
            </a:pPr>
            <a:r>
              <a:rPr lang="en-US" altLang="zh-CN" dirty="0"/>
              <a:t>Herbert </a:t>
            </a:r>
            <a:r>
              <a:rPr lang="en-US" altLang="zh-CN" dirty="0" err="1"/>
              <a:t>Diess</a:t>
            </a:r>
            <a:endParaRPr lang="en-US" altLang="zh-CN" dirty="0"/>
          </a:p>
        </p:txBody>
      </p:sp>
      <p:sp>
        <p:nvSpPr>
          <p:cNvPr id="9" name="矩形 8">
            <a:extLst>
              <a:ext uri="{FF2B5EF4-FFF2-40B4-BE49-F238E27FC236}">
                <a16:creationId xmlns:a16="http://schemas.microsoft.com/office/drawing/2014/main" id="{BC66FB16-905A-414F-AFE0-AC4C1302BF61}"/>
              </a:ext>
            </a:extLst>
          </p:cNvPr>
          <p:cNvSpPr/>
          <p:nvPr/>
        </p:nvSpPr>
        <p:spPr>
          <a:xfrm>
            <a:off x="8167777" y="1011795"/>
            <a:ext cx="3300473" cy="1724062"/>
          </a:xfrm>
          <a:prstGeom prst="rect">
            <a:avLst/>
          </a:prstGeom>
        </p:spPr>
        <p:txBody>
          <a:bodyPr wrap="square">
            <a:spAutoFit/>
          </a:bodyPr>
          <a:lstStyle/>
          <a:p>
            <a:pPr marL="285750" lvl="0" indent="-285750">
              <a:lnSpc>
                <a:spcPct val="130000"/>
              </a:lnSpc>
              <a:spcAft>
                <a:spcPts val="1000"/>
              </a:spcAft>
              <a:buFont typeface="Arial" panose="020B0604020202020204" pitchFamily="34" charset="0"/>
              <a:buChar char="•"/>
            </a:pPr>
            <a:r>
              <a:rPr lang="zh-CN" altLang="en-US" sz="1600" b="1" spc="150" noProof="1">
                <a:solidFill>
                  <a:prstClr val="white"/>
                </a:solidFill>
                <a:sym typeface="+mn-ea"/>
              </a:rPr>
              <a:t>人类文明运行在软件之上。</a:t>
            </a:r>
            <a:endParaRPr lang="en-US" altLang="zh-CN" sz="1600" b="1" spc="150" noProof="1">
              <a:solidFill>
                <a:prstClr val="white"/>
              </a:solidFill>
              <a:sym typeface="+mn-ea"/>
            </a:endParaRPr>
          </a:p>
          <a:p>
            <a:pPr marL="285750" lvl="0" indent="-285750">
              <a:lnSpc>
                <a:spcPct val="130000"/>
              </a:lnSpc>
              <a:spcAft>
                <a:spcPts val="1000"/>
              </a:spcAft>
              <a:buFont typeface="Arial" panose="020B0604020202020204" pitchFamily="34" charset="0"/>
              <a:buChar char="•"/>
            </a:pPr>
            <a:endParaRPr lang="en-US" altLang="zh-CN" sz="1600" b="1" spc="150" noProof="1">
              <a:solidFill>
                <a:prstClr val="white"/>
              </a:solidFill>
              <a:sym typeface="+mn-ea"/>
            </a:endParaRPr>
          </a:p>
          <a:p>
            <a:pPr lvl="0" algn="r">
              <a:lnSpc>
                <a:spcPct val="130000"/>
              </a:lnSpc>
              <a:spcAft>
                <a:spcPts val="1000"/>
              </a:spcAft>
            </a:pPr>
            <a:r>
              <a:rPr lang="en-US" altLang="zh-CN" sz="1600" b="1" spc="150" noProof="1">
                <a:solidFill>
                  <a:prstClr val="white"/>
                </a:solidFill>
                <a:sym typeface="+mn-ea"/>
              </a:rPr>
              <a:t>——</a:t>
            </a:r>
            <a:r>
              <a:rPr lang="en-US" altLang="zh-CN" sz="1600" spc="150" noProof="1">
                <a:solidFill>
                  <a:prstClr val="white"/>
                </a:solidFill>
                <a:sym typeface="+mn-ea"/>
              </a:rPr>
              <a:t>C++</a:t>
            </a:r>
            <a:r>
              <a:rPr lang="zh-CN" altLang="en-US" sz="1600" spc="150" noProof="1">
                <a:solidFill>
                  <a:prstClr val="white"/>
                </a:solidFill>
                <a:sym typeface="+mn-ea"/>
              </a:rPr>
              <a:t>语言发明人</a:t>
            </a:r>
            <a:endParaRPr lang="en-US" altLang="zh-CN" sz="1600" spc="150" noProof="1">
              <a:solidFill>
                <a:prstClr val="white"/>
              </a:solidFill>
              <a:sym typeface="+mn-ea"/>
            </a:endParaRPr>
          </a:p>
          <a:p>
            <a:pPr lvl="0" algn="r">
              <a:lnSpc>
                <a:spcPct val="130000"/>
              </a:lnSpc>
              <a:spcAft>
                <a:spcPts val="1000"/>
              </a:spcAft>
            </a:pPr>
            <a:r>
              <a:rPr lang="en-US" altLang="zh-CN" sz="1600" spc="150" noProof="1">
                <a:solidFill>
                  <a:prstClr val="white"/>
                </a:solidFill>
                <a:sym typeface="+mn-ea"/>
              </a:rPr>
              <a:t>Bjarne Stroustrup</a:t>
            </a:r>
            <a:endParaRPr lang="zh-CN" altLang="en-US" dirty="0"/>
          </a:p>
        </p:txBody>
      </p:sp>
      <p:sp>
        <p:nvSpPr>
          <p:cNvPr id="11" name="矩形 10">
            <a:extLst>
              <a:ext uri="{FF2B5EF4-FFF2-40B4-BE49-F238E27FC236}">
                <a16:creationId xmlns:a16="http://schemas.microsoft.com/office/drawing/2014/main" id="{DDE35514-DA08-4E01-A8A4-79AD4C4D6EB0}"/>
              </a:ext>
            </a:extLst>
          </p:cNvPr>
          <p:cNvSpPr/>
          <p:nvPr/>
        </p:nvSpPr>
        <p:spPr>
          <a:xfrm>
            <a:off x="4477179" y="1011795"/>
            <a:ext cx="3418600" cy="1724062"/>
          </a:xfrm>
          <a:prstGeom prst="rect">
            <a:avLst/>
          </a:prstGeom>
        </p:spPr>
        <p:txBody>
          <a:bodyPr wrap="square">
            <a:spAutoFit/>
          </a:bodyPr>
          <a:lstStyle/>
          <a:p>
            <a:pPr marL="228600" lvl="0" indent="-228600">
              <a:lnSpc>
                <a:spcPct val="130000"/>
              </a:lnSpc>
              <a:spcAft>
                <a:spcPts val="1000"/>
              </a:spcAft>
              <a:buFont typeface="Arial" panose="020B0604020202020204" pitchFamily="34" charset="0"/>
              <a:buChar char="•"/>
            </a:pPr>
            <a:r>
              <a:rPr lang="en-US" altLang="zh-CN" sz="1600" b="1" spc="150" noProof="1">
                <a:solidFill>
                  <a:prstClr val="white"/>
                </a:solidFill>
                <a:sym typeface="+mn-ea"/>
              </a:rPr>
              <a:t>Software eats the world</a:t>
            </a:r>
            <a:r>
              <a:rPr lang="zh-CN" altLang="en-US" sz="1600" b="1" spc="150" noProof="1">
                <a:solidFill>
                  <a:prstClr val="white"/>
                </a:solidFill>
                <a:sym typeface="+mn-ea"/>
              </a:rPr>
              <a:t>！</a:t>
            </a:r>
            <a:endParaRPr lang="en-US" altLang="zh-CN" sz="1600" b="1" spc="150" noProof="1">
              <a:solidFill>
                <a:prstClr val="white"/>
              </a:solidFill>
              <a:sym typeface="+mn-ea"/>
            </a:endParaRPr>
          </a:p>
          <a:p>
            <a:pPr lvl="0">
              <a:lnSpc>
                <a:spcPct val="130000"/>
              </a:lnSpc>
              <a:spcAft>
                <a:spcPts val="1000"/>
              </a:spcAft>
            </a:pPr>
            <a:endParaRPr lang="en-US" altLang="zh-CN" sz="1600" b="1" spc="150" noProof="1">
              <a:solidFill>
                <a:prstClr val="white"/>
              </a:solidFill>
              <a:sym typeface="+mn-ea"/>
            </a:endParaRPr>
          </a:p>
          <a:p>
            <a:pPr lvl="0" algn="r">
              <a:lnSpc>
                <a:spcPct val="130000"/>
              </a:lnSpc>
              <a:spcAft>
                <a:spcPts val="1000"/>
              </a:spcAft>
            </a:pPr>
            <a:r>
              <a:rPr lang="en-US" altLang="zh-CN" sz="1600" b="1" spc="150" noProof="1">
                <a:solidFill>
                  <a:prstClr val="white"/>
                </a:solidFill>
                <a:sym typeface="+mn-ea"/>
              </a:rPr>
              <a:t>——NetScape</a:t>
            </a:r>
            <a:r>
              <a:rPr lang="zh-CN" altLang="en-US" sz="1600" b="1" spc="150" noProof="1">
                <a:solidFill>
                  <a:prstClr val="white"/>
                </a:solidFill>
                <a:sym typeface="+mn-ea"/>
              </a:rPr>
              <a:t>创始人</a:t>
            </a:r>
            <a:endParaRPr lang="en-US" altLang="zh-CN" sz="1600" b="1" spc="150" noProof="1">
              <a:solidFill>
                <a:prstClr val="white"/>
              </a:solidFill>
              <a:sym typeface="+mn-ea"/>
            </a:endParaRPr>
          </a:p>
          <a:p>
            <a:pPr lvl="0" algn="r">
              <a:lnSpc>
                <a:spcPct val="130000"/>
              </a:lnSpc>
              <a:spcAft>
                <a:spcPts val="1000"/>
              </a:spcAft>
            </a:pPr>
            <a:r>
              <a:rPr lang="en-US" altLang="zh-CN" sz="1600" b="1" spc="150" noProof="1">
                <a:solidFill>
                  <a:prstClr val="white"/>
                </a:solidFill>
                <a:sym typeface="+mn-ea"/>
              </a:rPr>
              <a:t>Marc Andreessen</a:t>
            </a:r>
          </a:p>
        </p:txBody>
      </p:sp>
      <p:sp>
        <p:nvSpPr>
          <p:cNvPr id="13" name="矩形 12">
            <a:extLst>
              <a:ext uri="{FF2B5EF4-FFF2-40B4-BE49-F238E27FC236}">
                <a16:creationId xmlns:a16="http://schemas.microsoft.com/office/drawing/2014/main" id="{A52A475A-CD84-4DC2-9C9E-84D6300F9360}"/>
              </a:ext>
            </a:extLst>
          </p:cNvPr>
          <p:cNvSpPr/>
          <p:nvPr/>
        </p:nvSpPr>
        <p:spPr>
          <a:xfrm>
            <a:off x="7986820" y="1011795"/>
            <a:ext cx="113783" cy="2046037"/>
          </a:xfrm>
          <a:prstGeom prst="rect">
            <a:avLst/>
          </a:prstGeom>
          <a:solidFill>
            <a:schemeClr val="accent1">
              <a:lumMod val="60000"/>
              <a:lumOff val="40000"/>
              <a:alpha val="70000"/>
            </a:schemeClr>
          </a:solidFill>
          <a:ln>
            <a:noFill/>
          </a:ln>
          <a:effectLst>
            <a:outerShdw blurRad="50800" dist="50800" dir="5400000" sx="10000" sy="10000" algn="ctr" rotWithShape="0">
              <a:schemeClr val="bg1"/>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4C9FA7C-41BE-4FCF-8F08-EB4C0141F1B0}"/>
              </a:ext>
            </a:extLst>
          </p:cNvPr>
          <p:cNvSpPr/>
          <p:nvPr/>
        </p:nvSpPr>
        <p:spPr>
          <a:xfrm>
            <a:off x="4296223" y="1011794"/>
            <a:ext cx="113783" cy="2046037"/>
          </a:xfrm>
          <a:prstGeom prst="rect">
            <a:avLst/>
          </a:prstGeom>
          <a:solidFill>
            <a:schemeClr val="accent1">
              <a:lumMod val="60000"/>
              <a:lumOff val="40000"/>
              <a:alpha val="70000"/>
            </a:schemeClr>
          </a:solidFill>
          <a:ln>
            <a:noFill/>
          </a:ln>
          <a:effectLst>
            <a:outerShdw blurRad="50800" dist="50800" dir="5400000" sx="10000" sy="10000" algn="ctr" rotWithShape="0">
              <a:schemeClr val="bg1"/>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A53EC0A-5BD4-4BE7-9AAD-F3FF751BA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3583003"/>
            <a:ext cx="4998036" cy="2416465"/>
          </a:xfrm>
          <a:prstGeom prst="rect">
            <a:avLst/>
          </a:prstGeom>
        </p:spPr>
      </p:pic>
      <p:sp>
        <p:nvSpPr>
          <p:cNvPr id="17" name="文本框 16">
            <a:extLst>
              <a:ext uri="{FF2B5EF4-FFF2-40B4-BE49-F238E27FC236}">
                <a16:creationId xmlns:a16="http://schemas.microsoft.com/office/drawing/2014/main" id="{BE060FB2-AE62-4552-A26C-DE2B116BD615}"/>
              </a:ext>
            </a:extLst>
          </p:cNvPr>
          <p:cNvSpPr txBox="1"/>
          <p:nvPr/>
        </p:nvSpPr>
        <p:spPr>
          <a:xfrm flipH="1">
            <a:off x="7050626" y="6133629"/>
            <a:ext cx="3179262" cy="307777"/>
          </a:xfrm>
          <a:prstGeom prst="rect">
            <a:avLst/>
          </a:prstGeom>
          <a:noFill/>
        </p:spPr>
        <p:txBody>
          <a:bodyPr wrap="square" rtlCol="0">
            <a:spAutoFit/>
          </a:bodyPr>
          <a:lstStyle/>
          <a:p>
            <a:pPr algn="ctr"/>
            <a:r>
              <a:rPr lang="zh-CN" altLang="en-US" sz="1400" dirty="0">
                <a:solidFill>
                  <a:schemeClr val="bg1"/>
                </a:solidFill>
              </a:rPr>
              <a:t>软件支撑智能制造</a:t>
            </a:r>
          </a:p>
        </p:txBody>
      </p:sp>
    </p:spTree>
    <p:extLst>
      <p:ext uri="{BB962C8B-B14F-4D97-AF65-F5344CB8AC3E}">
        <p14:creationId xmlns:p14="http://schemas.microsoft.com/office/powerpoint/2010/main" val="277755255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7B5174-EBFD-48B2-9018-3F809C1F9248}"/>
              </a:ext>
            </a:extLst>
          </p:cNvPr>
          <p:cNvSpPr>
            <a:spLocks noGrp="1"/>
          </p:cNvSpPr>
          <p:nvPr>
            <p:ph type="title"/>
          </p:nvPr>
        </p:nvSpPr>
        <p:spPr/>
        <p:txBody>
          <a:bodyPr/>
          <a:lstStyle/>
          <a:p>
            <a:r>
              <a:rPr lang="zh-CN" altLang="en-US" dirty="0"/>
              <a:t>概念理解</a:t>
            </a:r>
          </a:p>
        </p:txBody>
      </p:sp>
      <p:grpSp>
        <p:nvGrpSpPr>
          <p:cNvPr id="13" name="组合 12">
            <a:extLst>
              <a:ext uri="{FF2B5EF4-FFF2-40B4-BE49-F238E27FC236}">
                <a16:creationId xmlns:a16="http://schemas.microsoft.com/office/drawing/2014/main" id="{76015BE1-ED4B-4238-8C65-3D4E36EB7BEA}"/>
              </a:ext>
            </a:extLst>
          </p:cNvPr>
          <p:cNvGrpSpPr/>
          <p:nvPr/>
        </p:nvGrpSpPr>
        <p:grpSpPr>
          <a:xfrm>
            <a:off x="1504950" y="1381125"/>
            <a:ext cx="9182100" cy="4617144"/>
            <a:chOff x="581958" y="1685925"/>
            <a:chExt cx="10852237" cy="3969444"/>
          </a:xfrm>
        </p:grpSpPr>
        <p:sp>
          <p:nvSpPr>
            <p:cNvPr id="4" name="任意多边形: 形状 3">
              <a:extLst>
                <a:ext uri="{FF2B5EF4-FFF2-40B4-BE49-F238E27FC236}">
                  <a16:creationId xmlns:a16="http://schemas.microsoft.com/office/drawing/2014/main" id="{649D5118-715E-41DE-8588-8FCF57F929C4}"/>
                </a:ext>
              </a:extLst>
            </p:cNvPr>
            <p:cNvSpPr/>
            <p:nvPr/>
          </p:nvSpPr>
          <p:spPr>
            <a:xfrm>
              <a:off x="581958" y="4086225"/>
              <a:ext cx="10852237" cy="1569144"/>
            </a:xfrm>
            <a:custGeom>
              <a:avLst/>
              <a:gdLst>
                <a:gd name="connsiteX0" fmla="*/ 0 w 10852237"/>
                <a:gd name="connsiteY0" fmla="*/ 0 h 1996356"/>
                <a:gd name="connsiteX1" fmla="*/ 10852237 w 10852237"/>
                <a:gd name="connsiteY1" fmla="*/ 0 h 1996356"/>
                <a:gd name="connsiteX2" fmla="*/ 10852237 w 10852237"/>
                <a:gd name="connsiteY2" fmla="*/ 1996356 h 1996356"/>
                <a:gd name="connsiteX3" fmla="*/ 0 w 10852237"/>
                <a:gd name="connsiteY3" fmla="*/ 1996356 h 1996356"/>
                <a:gd name="connsiteX4" fmla="*/ 0 w 10852237"/>
                <a:gd name="connsiteY4" fmla="*/ 0 h 1996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2237" h="1996356">
                  <a:moveTo>
                    <a:pt x="0" y="0"/>
                  </a:moveTo>
                  <a:lnTo>
                    <a:pt x="10852237" y="0"/>
                  </a:lnTo>
                  <a:lnTo>
                    <a:pt x="10852237" y="1996356"/>
                  </a:lnTo>
                  <a:lnTo>
                    <a:pt x="0" y="1996356"/>
                  </a:lnTo>
                  <a:lnTo>
                    <a:pt x="0" y="0"/>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220472" tIns="220472" rIns="220472" bIns="1138796" numCol="1" spcCol="1270" anchor="t" anchorCtr="0">
              <a:noAutofit/>
            </a:bodyPr>
            <a:lstStyle/>
            <a:p>
              <a:pPr marL="0" lvl="0" indent="0" algn="ctr" defTabSz="1377950">
                <a:lnSpc>
                  <a:spcPct val="150000"/>
                </a:lnSpc>
                <a:spcBef>
                  <a:spcPct val="0"/>
                </a:spcBef>
                <a:spcAft>
                  <a:spcPct val="35000"/>
                </a:spcAft>
                <a:buNone/>
              </a:pPr>
              <a:r>
                <a:rPr lang="zh-CN" sz="2400" b="1" i="0" kern="1200" baseline="0" dirty="0">
                  <a:latin typeface="+mn-ea"/>
                  <a:ea typeface="+mn-ea"/>
                </a:rPr>
                <a:t>理解</a:t>
              </a:r>
              <a:endParaRPr lang="zh-CN" sz="2400" b="1" kern="1200" dirty="0">
                <a:latin typeface="+mn-ea"/>
                <a:ea typeface="+mn-ea"/>
              </a:endParaRPr>
            </a:p>
          </p:txBody>
        </p:sp>
        <p:sp>
          <p:nvSpPr>
            <p:cNvPr id="5" name="任意多边形: 形状 4">
              <a:extLst>
                <a:ext uri="{FF2B5EF4-FFF2-40B4-BE49-F238E27FC236}">
                  <a16:creationId xmlns:a16="http://schemas.microsoft.com/office/drawing/2014/main" id="{117C0492-BA84-48A8-9BF8-1E1C0E1DBAED}"/>
                </a:ext>
              </a:extLst>
            </p:cNvPr>
            <p:cNvSpPr/>
            <p:nvPr/>
          </p:nvSpPr>
          <p:spPr>
            <a:xfrm>
              <a:off x="587256" y="4716169"/>
              <a:ext cx="3613879" cy="918324"/>
            </a:xfrm>
            <a:custGeom>
              <a:avLst/>
              <a:gdLst>
                <a:gd name="connsiteX0" fmla="*/ 0 w 3613879"/>
                <a:gd name="connsiteY0" fmla="*/ 0 h 918324"/>
                <a:gd name="connsiteX1" fmla="*/ 3613879 w 3613879"/>
                <a:gd name="connsiteY1" fmla="*/ 0 h 918324"/>
                <a:gd name="connsiteX2" fmla="*/ 3613879 w 3613879"/>
                <a:gd name="connsiteY2" fmla="*/ 918324 h 918324"/>
                <a:gd name="connsiteX3" fmla="*/ 0 w 3613879"/>
                <a:gd name="connsiteY3" fmla="*/ 918324 h 918324"/>
                <a:gd name="connsiteX4" fmla="*/ 0 w 3613879"/>
                <a:gd name="connsiteY4" fmla="*/ 0 h 918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3879" h="918324">
                  <a:moveTo>
                    <a:pt x="0" y="0"/>
                  </a:moveTo>
                  <a:lnTo>
                    <a:pt x="3613879" y="0"/>
                  </a:lnTo>
                  <a:lnTo>
                    <a:pt x="3613879" y="918324"/>
                  </a:lnTo>
                  <a:lnTo>
                    <a:pt x="0" y="918324"/>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9568" tIns="17780" rIns="99568" bIns="17780" numCol="1" spcCol="1270" anchor="ctr" anchorCtr="0">
              <a:noAutofit/>
            </a:bodyPr>
            <a:lstStyle/>
            <a:p>
              <a:pPr marL="0" lvl="0" indent="0" defTabSz="622300">
                <a:lnSpc>
                  <a:spcPct val="150000"/>
                </a:lnSpc>
                <a:spcBef>
                  <a:spcPct val="0"/>
                </a:spcBef>
                <a:spcAft>
                  <a:spcPct val="35000"/>
                </a:spcAft>
                <a:buNone/>
              </a:pPr>
              <a:r>
                <a:rPr lang="zh-CN" sz="1400" b="0" i="0" kern="1200" baseline="0" dirty="0">
                  <a:latin typeface="+mn-ea"/>
                  <a:ea typeface="+mn-ea"/>
                </a:rPr>
                <a:t>并非所有的软件都能定义制造，能定义制造的软件主要是工业软件，而非一般的通用软件</a:t>
              </a:r>
              <a:endParaRPr lang="zh-CN" sz="1400" kern="1200" dirty="0">
                <a:latin typeface="+mn-ea"/>
                <a:ea typeface="+mn-ea"/>
              </a:endParaRPr>
            </a:p>
          </p:txBody>
        </p:sp>
        <p:sp>
          <p:nvSpPr>
            <p:cNvPr id="8" name="任意多边形: 形状 7">
              <a:extLst>
                <a:ext uri="{FF2B5EF4-FFF2-40B4-BE49-F238E27FC236}">
                  <a16:creationId xmlns:a16="http://schemas.microsoft.com/office/drawing/2014/main" id="{F4C1D8E2-73B9-475F-A411-4F685E86F70E}"/>
                </a:ext>
              </a:extLst>
            </p:cNvPr>
            <p:cNvSpPr/>
            <p:nvPr/>
          </p:nvSpPr>
          <p:spPr>
            <a:xfrm>
              <a:off x="4201136" y="4716169"/>
              <a:ext cx="3613879" cy="918324"/>
            </a:xfrm>
            <a:custGeom>
              <a:avLst/>
              <a:gdLst>
                <a:gd name="connsiteX0" fmla="*/ 0 w 3613879"/>
                <a:gd name="connsiteY0" fmla="*/ 0 h 918324"/>
                <a:gd name="connsiteX1" fmla="*/ 3613879 w 3613879"/>
                <a:gd name="connsiteY1" fmla="*/ 0 h 918324"/>
                <a:gd name="connsiteX2" fmla="*/ 3613879 w 3613879"/>
                <a:gd name="connsiteY2" fmla="*/ 918324 h 918324"/>
                <a:gd name="connsiteX3" fmla="*/ 0 w 3613879"/>
                <a:gd name="connsiteY3" fmla="*/ 918324 h 918324"/>
                <a:gd name="connsiteX4" fmla="*/ 0 w 3613879"/>
                <a:gd name="connsiteY4" fmla="*/ 0 h 918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3879" h="918324">
                  <a:moveTo>
                    <a:pt x="0" y="0"/>
                  </a:moveTo>
                  <a:lnTo>
                    <a:pt x="3613879" y="0"/>
                  </a:lnTo>
                  <a:lnTo>
                    <a:pt x="3613879" y="918324"/>
                  </a:lnTo>
                  <a:lnTo>
                    <a:pt x="0" y="918324"/>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2463918"/>
                <a:satOff val="-4272"/>
                <a:lumOff val="-430"/>
                <a:alphaOff val="0"/>
              </a:schemeClr>
            </a:fillRef>
            <a:effectRef idx="0">
              <a:schemeClr val="accent5">
                <a:tint val="40000"/>
                <a:alpha val="90000"/>
                <a:hueOff val="-2463918"/>
                <a:satOff val="-4272"/>
                <a:lumOff val="-430"/>
                <a:alphaOff val="0"/>
              </a:schemeClr>
            </a:effectRef>
            <a:fontRef idx="minor">
              <a:schemeClr val="dk1">
                <a:hueOff val="0"/>
                <a:satOff val="0"/>
                <a:lumOff val="0"/>
                <a:alphaOff val="0"/>
              </a:schemeClr>
            </a:fontRef>
          </p:style>
          <p:txBody>
            <a:bodyPr spcFirstLastPara="0" vert="horz" wrap="square" lIns="99568" tIns="17780" rIns="99568" bIns="17780" numCol="1" spcCol="1270" anchor="ctr" anchorCtr="0">
              <a:noAutofit/>
            </a:bodyPr>
            <a:lstStyle/>
            <a:p>
              <a:pPr marL="0" lvl="0" indent="0" defTabSz="622300">
                <a:lnSpc>
                  <a:spcPct val="150000"/>
                </a:lnSpc>
                <a:spcBef>
                  <a:spcPct val="0"/>
                </a:spcBef>
                <a:spcAft>
                  <a:spcPct val="35000"/>
                </a:spcAft>
                <a:buNone/>
              </a:pPr>
              <a:r>
                <a:rPr lang="zh-CN" sz="1400" b="1" i="0" kern="1200" baseline="0" dirty="0">
                  <a:latin typeface="+mn-ea"/>
                  <a:ea typeface="+mn-ea"/>
                </a:rPr>
                <a:t>真正定义制造的是软件中所沉淀的人的经验、知识、才智以及由数据驱动的人工智能等</a:t>
              </a:r>
              <a:endParaRPr lang="zh-CN" sz="1400" kern="1200" dirty="0">
                <a:latin typeface="+mn-ea"/>
                <a:ea typeface="+mn-ea"/>
              </a:endParaRPr>
            </a:p>
          </p:txBody>
        </p:sp>
        <p:sp>
          <p:nvSpPr>
            <p:cNvPr id="9" name="任意多边形: 形状 8">
              <a:extLst>
                <a:ext uri="{FF2B5EF4-FFF2-40B4-BE49-F238E27FC236}">
                  <a16:creationId xmlns:a16="http://schemas.microsoft.com/office/drawing/2014/main" id="{7FB3AA7E-BF11-49E2-BD2D-266D69BA8B6F}"/>
                </a:ext>
              </a:extLst>
            </p:cNvPr>
            <p:cNvSpPr/>
            <p:nvPr/>
          </p:nvSpPr>
          <p:spPr>
            <a:xfrm>
              <a:off x="7815016" y="4716169"/>
              <a:ext cx="3613879" cy="918324"/>
            </a:xfrm>
            <a:custGeom>
              <a:avLst/>
              <a:gdLst>
                <a:gd name="connsiteX0" fmla="*/ 0 w 3613879"/>
                <a:gd name="connsiteY0" fmla="*/ 0 h 918324"/>
                <a:gd name="connsiteX1" fmla="*/ 3613879 w 3613879"/>
                <a:gd name="connsiteY1" fmla="*/ 0 h 918324"/>
                <a:gd name="connsiteX2" fmla="*/ 3613879 w 3613879"/>
                <a:gd name="connsiteY2" fmla="*/ 918324 h 918324"/>
                <a:gd name="connsiteX3" fmla="*/ 0 w 3613879"/>
                <a:gd name="connsiteY3" fmla="*/ 918324 h 918324"/>
                <a:gd name="connsiteX4" fmla="*/ 0 w 3613879"/>
                <a:gd name="connsiteY4" fmla="*/ 0 h 918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3879" h="918324">
                  <a:moveTo>
                    <a:pt x="0" y="0"/>
                  </a:moveTo>
                  <a:lnTo>
                    <a:pt x="3613879" y="0"/>
                  </a:lnTo>
                  <a:lnTo>
                    <a:pt x="3613879" y="918324"/>
                  </a:lnTo>
                  <a:lnTo>
                    <a:pt x="0" y="918324"/>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4927837"/>
                <a:satOff val="-8544"/>
                <a:lumOff val="-859"/>
                <a:alphaOff val="0"/>
              </a:schemeClr>
            </a:fillRef>
            <a:effectRef idx="0">
              <a:schemeClr val="accent5">
                <a:tint val="40000"/>
                <a:alpha val="90000"/>
                <a:hueOff val="-4927837"/>
                <a:satOff val="-8544"/>
                <a:lumOff val="-859"/>
                <a:alphaOff val="0"/>
              </a:schemeClr>
            </a:effectRef>
            <a:fontRef idx="minor">
              <a:schemeClr val="dk1">
                <a:hueOff val="0"/>
                <a:satOff val="0"/>
                <a:lumOff val="0"/>
                <a:alphaOff val="0"/>
              </a:schemeClr>
            </a:fontRef>
          </p:style>
          <p:txBody>
            <a:bodyPr spcFirstLastPara="0" vert="horz" wrap="square" lIns="99568" tIns="17780" rIns="99568" bIns="17780" numCol="1" spcCol="1270" anchor="ctr" anchorCtr="0">
              <a:noAutofit/>
            </a:bodyPr>
            <a:lstStyle/>
            <a:p>
              <a:pPr marL="0" lvl="0" indent="0" defTabSz="622300">
                <a:lnSpc>
                  <a:spcPct val="150000"/>
                </a:lnSpc>
                <a:spcBef>
                  <a:spcPct val="0"/>
                </a:spcBef>
                <a:spcAft>
                  <a:spcPct val="35000"/>
                </a:spcAft>
                <a:buNone/>
              </a:pPr>
              <a:r>
                <a:rPr lang="zh-CN" sz="1400" b="0" i="0" kern="1200" baseline="0" dirty="0">
                  <a:latin typeface="+mn-ea"/>
                  <a:ea typeface="+mn-ea"/>
                </a:rPr>
                <a:t>反映了制造中的一种趋势、一种期盼、一种境界</a:t>
              </a:r>
              <a:endParaRPr lang="zh-CN" sz="1400" kern="1200" dirty="0">
                <a:latin typeface="+mn-ea"/>
                <a:ea typeface="+mn-ea"/>
              </a:endParaRPr>
            </a:p>
          </p:txBody>
        </p:sp>
        <p:sp>
          <p:nvSpPr>
            <p:cNvPr id="10" name="任意多边形: 形状 9">
              <a:extLst>
                <a:ext uri="{FF2B5EF4-FFF2-40B4-BE49-F238E27FC236}">
                  <a16:creationId xmlns:a16="http://schemas.microsoft.com/office/drawing/2014/main" id="{A4DCCBB3-6ADB-4D36-AB60-CEBD7C77ED90}"/>
                </a:ext>
              </a:extLst>
            </p:cNvPr>
            <p:cNvSpPr/>
            <p:nvPr/>
          </p:nvSpPr>
          <p:spPr>
            <a:xfrm>
              <a:off x="581958" y="1685925"/>
              <a:ext cx="10852237" cy="2364984"/>
            </a:xfrm>
            <a:custGeom>
              <a:avLst/>
              <a:gdLst>
                <a:gd name="connsiteX0" fmla="*/ 0 w 10852237"/>
                <a:gd name="connsiteY0" fmla="*/ 1075345 h 3070396"/>
                <a:gd name="connsiteX1" fmla="*/ 5042319 w 10852237"/>
                <a:gd name="connsiteY1" fmla="*/ 1075345 h 3070396"/>
                <a:gd name="connsiteX2" fmla="*/ 5042319 w 10852237"/>
                <a:gd name="connsiteY2" fmla="*/ 767599 h 3070396"/>
                <a:gd name="connsiteX3" fmla="*/ 4658520 w 10852237"/>
                <a:gd name="connsiteY3" fmla="*/ 767599 h 3070396"/>
                <a:gd name="connsiteX4" fmla="*/ 5426119 w 10852237"/>
                <a:gd name="connsiteY4" fmla="*/ 0 h 3070396"/>
                <a:gd name="connsiteX5" fmla="*/ 6193718 w 10852237"/>
                <a:gd name="connsiteY5" fmla="*/ 767599 h 3070396"/>
                <a:gd name="connsiteX6" fmla="*/ 5809918 w 10852237"/>
                <a:gd name="connsiteY6" fmla="*/ 767599 h 3070396"/>
                <a:gd name="connsiteX7" fmla="*/ 5809918 w 10852237"/>
                <a:gd name="connsiteY7" fmla="*/ 1075345 h 3070396"/>
                <a:gd name="connsiteX8" fmla="*/ 10852237 w 10852237"/>
                <a:gd name="connsiteY8" fmla="*/ 1075345 h 3070396"/>
                <a:gd name="connsiteX9" fmla="*/ 10852237 w 10852237"/>
                <a:gd name="connsiteY9" fmla="*/ 3070396 h 3070396"/>
                <a:gd name="connsiteX10" fmla="*/ 0 w 10852237"/>
                <a:gd name="connsiteY10" fmla="*/ 3070396 h 3070396"/>
                <a:gd name="connsiteX11" fmla="*/ 0 w 10852237"/>
                <a:gd name="connsiteY11" fmla="*/ 1075345 h 307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2237" h="3070396">
                  <a:moveTo>
                    <a:pt x="10852237" y="1995051"/>
                  </a:moveTo>
                  <a:lnTo>
                    <a:pt x="5809918" y="1995051"/>
                  </a:lnTo>
                  <a:lnTo>
                    <a:pt x="5809918" y="2302797"/>
                  </a:lnTo>
                  <a:lnTo>
                    <a:pt x="6193717" y="2302797"/>
                  </a:lnTo>
                  <a:lnTo>
                    <a:pt x="5426118" y="3070395"/>
                  </a:lnTo>
                  <a:lnTo>
                    <a:pt x="4658519" y="2302797"/>
                  </a:lnTo>
                  <a:lnTo>
                    <a:pt x="5042319" y="2302797"/>
                  </a:lnTo>
                  <a:lnTo>
                    <a:pt x="5042319" y="1995051"/>
                  </a:lnTo>
                  <a:lnTo>
                    <a:pt x="0" y="1995051"/>
                  </a:lnTo>
                  <a:lnTo>
                    <a:pt x="0" y="1"/>
                  </a:lnTo>
                  <a:lnTo>
                    <a:pt x="10852237" y="1"/>
                  </a:lnTo>
                  <a:lnTo>
                    <a:pt x="10852237" y="1995051"/>
                  </a:lnTo>
                  <a:close/>
                </a:path>
              </a:pathLst>
            </a:custGeom>
          </p:spPr>
          <p:style>
            <a:lnRef idx="3">
              <a:schemeClr val="lt1">
                <a:hueOff val="0"/>
                <a:satOff val="0"/>
                <a:lumOff val="0"/>
                <a:alphaOff val="0"/>
              </a:schemeClr>
            </a:lnRef>
            <a:fillRef idx="1">
              <a:schemeClr val="accent5">
                <a:hueOff val="-7353344"/>
                <a:satOff val="-10228"/>
                <a:lumOff val="-3922"/>
                <a:alphaOff val="0"/>
              </a:schemeClr>
            </a:fillRef>
            <a:effectRef idx="1">
              <a:schemeClr val="accent5">
                <a:hueOff val="-7353344"/>
                <a:satOff val="-10228"/>
                <a:lumOff val="-3922"/>
                <a:alphaOff val="0"/>
              </a:schemeClr>
            </a:effectRef>
            <a:fontRef idx="minor">
              <a:schemeClr val="lt1"/>
            </a:fontRef>
          </p:style>
          <p:txBody>
            <a:bodyPr spcFirstLastPara="0" vert="horz" wrap="square" lIns="220472" tIns="220473" rIns="220472" bIns="2213160" numCol="1" spcCol="1270" anchor="t" anchorCtr="0">
              <a:noAutofit/>
            </a:bodyPr>
            <a:lstStyle/>
            <a:p>
              <a:pPr marL="0" lvl="0" indent="0" algn="ctr" defTabSz="1377950">
                <a:lnSpc>
                  <a:spcPct val="150000"/>
                </a:lnSpc>
                <a:spcBef>
                  <a:spcPct val="0"/>
                </a:spcBef>
                <a:spcAft>
                  <a:spcPct val="35000"/>
                </a:spcAft>
                <a:buNone/>
              </a:pPr>
              <a:r>
                <a:rPr lang="zh-CN" sz="2400" b="1" i="0" kern="1200" baseline="0" dirty="0">
                  <a:latin typeface="+mn-ea"/>
                  <a:ea typeface="+mn-ea"/>
                </a:rPr>
                <a:t>概念</a:t>
              </a:r>
              <a:endParaRPr lang="zh-CN" sz="2400" kern="1200" dirty="0">
                <a:latin typeface="+mn-ea"/>
                <a:ea typeface="+mn-ea"/>
              </a:endParaRPr>
            </a:p>
          </p:txBody>
        </p:sp>
        <p:sp>
          <p:nvSpPr>
            <p:cNvPr id="11" name="任意多边形: 形状 10">
              <a:extLst>
                <a:ext uri="{FF2B5EF4-FFF2-40B4-BE49-F238E27FC236}">
                  <a16:creationId xmlns:a16="http://schemas.microsoft.com/office/drawing/2014/main" id="{BD921279-2550-40BD-98E8-319916220083}"/>
                </a:ext>
              </a:extLst>
            </p:cNvPr>
            <p:cNvSpPr/>
            <p:nvPr/>
          </p:nvSpPr>
          <p:spPr>
            <a:xfrm>
              <a:off x="581958" y="2286821"/>
              <a:ext cx="10852237" cy="918048"/>
            </a:xfrm>
            <a:custGeom>
              <a:avLst/>
              <a:gdLst>
                <a:gd name="connsiteX0" fmla="*/ 0 w 10852237"/>
                <a:gd name="connsiteY0" fmla="*/ 0 h 918048"/>
                <a:gd name="connsiteX1" fmla="*/ 10852237 w 10852237"/>
                <a:gd name="connsiteY1" fmla="*/ 0 h 918048"/>
                <a:gd name="connsiteX2" fmla="*/ 10852237 w 10852237"/>
                <a:gd name="connsiteY2" fmla="*/ 918048 h 918048"/>
                <a:gd name="connsiteX3" fmla="*/ 0 w 10852237"/>
                <a:gd name="connsiteY3" fmla="*/ 918048 h 918048"/>
                <a:gd name="connsiteX4" fmla="*/ 0 w 10852237"/>
                <a:gd name="connsiteY4" fmla="*/ 0 h 91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2237" h="918048">
                  <a:moveTo>
                    <a:pt x="0" y="0"/>
                  </a:moveTo>
                  <a:lnTo>
                    <a:pt x="10852237" y="0"/>
                  </a:lnTo>
                  <a:lnTo>
                    <a:pt x="10852237" y="918048"/>
                  </a:lnTo>
                  <a:lnTo>
                    <a:pt x="0" y="918048"/>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7391755"/>
                <a:satOff val="-12816"/>
                <a:lumOff val="-1289"/>
                <a:alphaOff val="0"/>
              </a:schemeClr>
            </a:fillRef>
            <a:effectRef idx="0">
              <a:schemeClr val="accent5">
                <a:tint val="40000"/>
                <a:alpha val="90000"/>
                <a:hueOff val="-7391755"/>
                <a:satOff val="-12816"/>
                <a:lumOff val="-1289"/>
                <a:alphaOff val="0"/>
              </a:schemeClr>
            </a:effectRef>
            <a:fontRef idx="minor">
              <a:schemeClr val="dk1">
                <a:hueOff val="0"/>
                <a:satOff val="0"/>
                <a:lumOff val="0"/>
                <a:alphaOff val="0"/>
              </a:schemeClr>
            </a:fontRef>
          </p:style>
          <p:txBody>
            <a:bodyPr spcFirstLastPara="0" vert="horz" wrap="square" lIns="99568" tIns="17780" rIns="99568" bIns="17780" numCol="1" spcCol="1270" anchor="ctr" anchorCtr="0">
              <a:noAutofit/>
            </a:bodyPr>
            <a:lstStyle/>
            <a:p>
              <a:pPr marL="0" lvl="0" indent="0" algn="ctr" defTabSz="622300">
                <a:lnSpc>
                  <a:spcPct val="150000"/>
                </a:lnSpc>
                <a:spcBef>
                  <a:spcPct val="0"/>
                </a:spcBef>
                <a:spcAft>
                  <a:spcPct val="35000"/>
                </a:spcAft>
                <a:buNone/>
              </a:pPr>
              <a:r>
                <a:rPr lang="zh-CN" b="0" i="0" kern="1200" baseline="0" dirty="0">
                  <a:latin typeface="+mn-ea"/>
                  <a:ea typeface="+mn-ea"/>
                </a:rPr>
                <a:t>如果软件在制造中的关键作用是人力或传统自动化不可企及的，则说</a:t>
              </a:r>
              <a:r>
                <a:rPr lang="zh-CN" b="1" i="0" kern="1200" baseline="0" dirty="0">
                  <a:latin typeface="+mn-ea"/>
                  <a:ea typeface="+mn-ea"/>
                </a:rPr>
                <a:t>“软件定义制造”</a:t>
              </a:r>
              <a:endParaRPr lang="zh-CN" kern="1200" dirty="0">
                <a:latin typeface="+mn-ea"/>
                <a:ea typeface="+mn-ea"/>
              </a:endParaRPr>
            </a:p>
          </p:txBody>
        </p:sp>
      </p:grpSp>
    </p:spTree>
    <p:extLst>
      <p:ext uri="{BB962C8B-B14F-4D97-AF65-F5344CB8AC3E}">
        <p14:creationId xmlns:p14="http://schemas.microsoft.com/office/powerpoint/2010/main" val="3165242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2831E-641A-4FFA-AD36-83CA00D15B27}"/>
              </a:ext>
            </a:extLst>
          </p:cNvPr>
          <p:cNvSpPr>
            <a:spLocks noGrp="1"/>
          </p:cNvSpPr>
          <p:nvPr>
            <p:ph type="title"/>
          </p:nvPr>
        </p:nvSpPr>
        <p:spPr/>
        <p:txBody>
          <a:bodyPr/>
          <a:lstStyle/>
          <a:p>
            <a:r>
              <a:rPr lang="zh-CN" altLang="en-US" dirty="0"/>
              <a:t>企业要建立“软件定义”意识</a:t>
            </a:r>
          </a:p>
        </p:txBody>
      </p:sp>
      <p:sp>
        <p:nvSpPr>
          <p:cNvPr id="4" name="矩形 3">
            <a:extLst>
              <a:ext uri="{FF2B5EF4-FFF2-40B4-BE49-F238E27FC236}">
                <a16:creationId xmlns:a16="http://schemas.microsoft.com/office/drawing/2014/main" id="{7E568DF9-23BA-4437-BA7F-D162B4415DB2}"/>
              </a:ext>
            </a:extLst>
          </p:cNvPr>
          <p:cNvSpPr/>
          <p:nvPr/>
        </p:nvSpPr>
        <p:spPr>
          <a:xfrm>
            <a:off x="1366837" y="739025"/>
            <a:ext cx="9458326" cy="5132302"/>
          </a:xfrm>
          <a:prstGeom prst="rect">
            <a:avLst/>
          </a:prstGeom>
          <a:noFill/>
          <a:ln w="19050">
            <a:noFill/>
            <a:prstDash val="lgDashDot"/>
          </a:ln>
        </p:spPr>
        <p:txBody>
          <a:bodyPr wrap="square" anchor="ctr" anchorCtr="0">
            <a:spAutoFit/>
          </a:bodyPr>
          <a:lstStyle/>
          <a:p>
            <a:pPr>
              <a:lnSpc>
                <a:spcPct val="200000"/>
              </a:lnSpc>
            </a:pPr>
            <a:r>
              <a:rPr lang="en-US" altLang="zh-CN" sz="2800" dirty="0">
                <a:solidFill>
                  <a:schemeClr val="bg1"/>
                </a:solidFill>
                <a:latin typeface="+mn-ea"/>
              </a:rPr>
              <a:t>	</a:t>
            </a:r>
            <a:r>
              <a:rPr lang="zh-CN" altLang="en-US" sz="2800" dirty="0">
                <a:solidFill>
                  <a:schemeClr val="bg1"/>
                </a:solidFill>
                <a:latin typeface="+mn-ea"/>
              </a:rPr>
              <a:t>软件定义制造，并非所有的软件都能定义制造，能定义制造的主要是工业软件，工业软件绝不是一般互联网公司可以涉足的。仅仅代码的行数而言，</a:t>
            </a:r>
            <a:r>
              <a:rPr lang="en-US" altLang="zh-CN" sz="2800" dirty="0">
                <a:solidFill>
                  <a:schemeClr val="bg1"/>
                </a:solidFill>
                <a:latin typeface="+mn-ea"/>
              </a:rPr>
              <a:t>Windows</a:t>
            </a:r>
            <a:r>
              <a:rPr lang="zh-CN" altLang="en-US" sz="2800" dirty="0">
                <a:solidFill>
                  <a:schemeClr val="bg1"/>
                </a:solidFill>
                <a:latin typeface="+mn-ea"/>
              </a:rPr>
              <a:t>软件甚至不及某些复杂的工业产品（如飞机）中用到的工业软件。</a:t>
            </a:r>
            <a:endParaRPr lang="en-US" altLang="zh-CN" sz="2800" dirty="0">
              <a:solidFill>
                <a:schemeClr val="bg1"/>
              </a:solidFill>
              <a:latin typeface="+mn-ea"/>
            </a:endParaRPr>
          </a:p>
          <a:p>
            <a:pPr indent="457200">
              <a:lnSpc>
                <a:spcPct val="200000"/>
              </a:lnSpc>
            </a:pPr>
            <a:r>
              <a:rPr lang="zh-CN" altLang="en-US" sz="2800" dirty="0">
                <a:solidFill>
                  <a:schemeClr val="bg1"/>
                </a:solidFill>
                <a:latin typeface="+mn-ea"/>
              </a:rPr>
              <a:t>工业软件中沉淀了大量的场景数据、知识、及很多人的经验、才智等。</a:t>
            </a:r>
            <a:endParaRPr lang="zh-CN" altLang="en-US" sz="2800" dirty="0">
              <a:solidFill>
                <a:schemeClr val="bg1"/>
              </a:solidFill>
            </a:endParaRPr>
          </a:p>
        </p:txBody>
      </p:sp>
    </p:spTree>
    <p:extLst>
      <p:ext uri="{BB962C8B-B14F-4D97-AF65-F5344CB8AC3E}">
        <p14:creationId xmlns:p14="http://schemas.microsoft.com/office/powerpoint/2010/main" val="41584912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2831E-641A-4FFA-AD36-83CA00D15B27}"/>
              </a:ext>
            </a:extLst>
          </p:cNvPr>
          <p:cNvSpPr>
            <a:spLocks noGrp="1"/>
          </p:cNvSpPr>
          <p:nvPr>
            <p:ph type="title"/>
          </p:nvPr>
        </p:nvSpPr>
        <p:spPr/>
        <p:txBody>
          <a:bodyPr/>
          <a:lstStyle/>
          <a:p>
            <a:r>
              <a:rPr lang="zh-CN" altLang="en-US" dirty="0"/>
              <a:t>建立“软件定义”意识</a:t>
            </a:r>
          </a:p>
        </p:txBody>
      </p:sp>
      <p:sp>
        <p:nvSpPr>
          <p:cNvPr id="4" name="矩形 3">
            <a:extLst>
              <a:ext uri="{FF2B5EF4-FFF2-40B4-BE49-F238E27FC236}">
                <a16:creationId xmlns:a16="http://schemas.microsoft.com/office/drawing/2014/main" id="{7E568DF9-23BA-4437-BA7F-D162B4415DB2}"/>
              </a:ext>
            </a:extLst>
          </p:cNvPr>
          <p:cNvSpPr/>
          <p:nvPr/>
        </p:nvSpPr>
        <p:spPr>
          <a:xfrm>
            <a:off x="1286827" y="1071565"/>
            <a:ext cx="9458326" cy="2546979"/>
          </a:xfrm>
          <a:prstGeom prst="rect">
            <a:avLst/>
          </a:prstGeom>
          <a:noFill/>
          <a:ln w="19050">
            <a:noFill/>
            <a:prstDash val="lgDashDot"/>
          </a:ln>
        </p:spPr>
        <p:txBody>
          <a:bodyPr wrap="square" anchor="ctr" anchorCtr="0">
            <a:spAutoFit/>
          </a:bodyPr>
          <a:lstStyle/>
          <a:p>
            <a:pPr>
              <a:lnSpc>
                <a:spcPct val="200000"/>
              </a:lnSpc>
            </a:pPr>
            <a:r>
              <a:rPr lang="en-US" altLang="zh-CN" sz="2800" dirty="0">
                <a:solidFill>
                  <a:schemeClr val="bg1"/>
                </a:solidFill>
                <a:latin typeface="+mn-ea"/>
              </a:rPr>
              <a:t>	</a:t>
            </a:r>
            <a:r>
              <a:rPr lang="zh-CN" altLang="en-US" sz="2800" dirty="0">
                <a:solidFill>
                  <a:schemeClr val="bg1"/>
                </a:solidFill>
                <a:latin typeface="+mn-ea"/>
              </a:rPr>
              <a:t>在数字</a:t>
            </a:r>
            <a:r>
              <a:rPr lang="en-US" altLang="zh-CN" sz="2800" dirty="0">
                <a:solidFill>
                  <a:schemeClr val="bg1"/>
                </a:solidFill>
                <a:latin typeface="+mn-ea"/>
              </a:rPr>
              <a:t>-</a:t>
            </a:r>
            <a:r>
              <a:rPr lang="zh-CN" altLang="en-US" sz="2800" dirty="0">
                <a:solidFill>
                  <a:schemeClr val="bg1"/>
                </a:solidFill>
                <a:latin typeface="+mn-ea"/>
              </a:rPr>
              <a:t>智能时代，应该建立强烈的“软件定义”意识，</a:t>
            </a:r>
            <a:r>
              <a:rPr lang="zh-CN" altLang="en-US" sz="2800" b="1" dirty="0">
                <a:solidFill>
                  <a:schemeClr val="bg1"/>
                </a:solidFill>
                <a:latin typeface="+mn-ea"/>
              </a:rPr>
              <a:t>争取让软件能够定义产品、定义质量、定义性能、定义企业目标、定义市场</a:t>
            </a:r>
            <a:r>
              <a:rPr lang="en-US" altLang="zh-CN" sz="2800" b="1" dirty="0">
                <a:solidFill>
                  <a:schemeClr val="bg1"/>
                </a:solidFill>
                <a:latin typeface="+mn-ea"/>
              </a:rPr>
              <a:t>…</a:t>
            </a:r>
            <a:endParaRPr lang="zh-CN" altLang="en-US" sz="2800" dirty="0">
              <a:solidFill>
                <a:schemeClr val="bg1"/>
              </a:solidFill>
            </a:endParaRPr>
          </a:p>
        </p:txBody>
      </p:sp>
      <p:sp>
        <p:nvSpPr>
          <p:cNvPr id="5" name="矩形 4">
            <a:extLst>
              <a:ext uri="{FF2B5EF4-FFF2-40B4-BE49-F238E27FC236}">
                <a16:creationId xmlns:a16="http://schemas.microsoft.com/office/drawing/2014/main" id="{6DEC97E6-F553-4232-8BB9-56457FEF4989}"/>
              </a:ext>
            </a:extLst>
          </p:cNvPr>
          <p:cNvSpPr/>
          <p:nvPr/>
        </p:nvSpPr>
        <p:spPr>
          <a:xfrm>
            <a:off x="1286827" y="3618544"/>
            <a:ext cx="9458326" cy="2546979"/>
          </a:xfrm>
          <a:prstGeom prst="rect">
            <a:avLst/>
          </a:prstGeom>
          <a:noFill/>
          <a:ln w="19050">
            <a:noFill/>
            <a:prstDash val="lgDashDot"/>
          </a:ln>
        </p:spPr>
        <p:txBody>
          <a:bodyPr wrap="square" anchor="ctr" anchorCtr="0">
            <a:spAutoFit/>
          </a:bodyPr>
          <a:lstStyle/>
          <a:p>
            <a:pPr>
              <a:lnSpc>
                <a:spcPct val="200000"/>
              </a:lnSpc>
            </a:pPr>
            <a:r>
              <a:rPr lang="en-US" altLang="zh-CN" sz="2800" b="1" dirty="0">
                <a:solidFill>
                  <a:srgbClr val="FFFF00"/>
                </a:solidFill>
                <a:latin typeface="+mn-ea"/>
              </a:rPr>
              <a:t>	</a:t>
            </a:r>
            <a:r>
              <a:rPr lang="zh-CN" altLang="en-US" sz="2800" b="1" dirty="0">
                <a:solidFill>
                  <a:srgbClr val="FFFF00"/>
                </a:solidFill>
                <a:latin typeface="+mn-ea"/>
              </a:rPr>
              <a:t>作为风电（新能源）行业智能化探索的人恐怕要有两个自我，一个在数字世界中清醒着（看着制造）</a:t>
            </a:r>
            <a:r>
              <a:rPr lang="en-US" altLang="zh-CN" sz="2800" b="1" dirty="0">
                <a:solidFill>
                  <a:srgbClr val="FFFF00"/>
                </a:solidFill>
                <a:latin typeface="+mn-ea"/>
              </a:rPr>
              <a:t>…</a:t>
            </a:r>
            <a:r>
              <a:rPr lang="zh-CN" altLang="en-US" sz="2800" b="1" dirty="0">
                <a:solidFill>
                  <a:srgbClr val="FFFF00"/>
                </a:solidFill>
                <a:latin typeface="+mn-ea"/>
              </a:rPr>
              <a:t>一个在制造的物理世界中冥想（软件如何定义）</a:t>
            </a:r>
            <a:endParaRPr lang="zh-CN" altLang="en-US" sz="2800" b="1" dirty="0">
              <a:solidFill>
                <a:srgbClr val="FFFF00"/>
              </a:solidFill>
            </a:endParaRPr>
          </a:p>
        </p:txBody>
      </p:sp>
    </p:spTree>
    <p:extLst>
      <p:ext uri="{BB962C8B-B14F-4D97-AF65-F5344CB8AC3E}">
        <p14:creationId xmlns:p14="http://schemas.microsoft.com/office/powerpoint/2010/main" val="33267905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012D86"/>
            </a:gs>
            <a:gs pos="100000">
              <a:srgbClr val="0E2557"/>
            </a:gs>
          </a:gsLst>
          <a:lin ang="5400000" scaled="0"/>
        </a:gradFill>
        <a:effectLst/>
      </p:bgPr>
    </p:bg>
    <p:spTree>
      <p:nvGrpSpPr>
        <p:cNvPr id="1" name=""/>
        <p:cNvGrpSpPr/>
        <p:nvPr/>
      </p:nvGrpSpPr>
      <p:grpSpPr>
        <a:xfrm>
          <a:off x="0" y="0"/>
          <a:ext cx="0" cy="0"/>
          <a:chOff x="0" y="0"/>
          <a:chExt cx="0" cy="0"/>
        </a:xfrm>
      </p:grpSpPr>
      <p:sp>
        <p:nvSpPr>
          <p:cNvPr id="5" name="矩形 4"/>
          <p:cNvSpPr/>
          <p:nvPr/>
        </p:nvSpPr>
        <p:spPr>
          <a:xfrm>
            <a:off x="393675" y="1276211"/>
            <a:ext cx="5550606" cy="5139869"/>
          </a:xfrm>
          <a:prstGeom prst="rect">
            <a:avLst/>
          </a:prstGeom>
        </p:spPr>
        <p:txBody>
          <a:bodyPr wrap="square">
            <a:spAutoFit/>
          </a:bodyPr>
          <a:lstStyle/>
          <a:p>
            <a:pPr marL="285750" indent="-285750" defTabSz="914264">
              <a:lnSpc>
                <a:spcPct val="150000"/>
              </a:lnSpc>
              <a:spcBef>
                <a:spcPts val="600"/>
              </a:spcBef>
              <a:spcAft>
                <a:spcPts val="600"/>
              </a:spcAft>
              <a:buFont typeface="Wingdings" panose="05000000000000000000" pitchFamily="2" charset="2"/>
              <a:buChar char="Ø"/>
            </a:pPr>
            <a:r>
              <a:rPr lang="zh-CN" altLang="en-US" sz="1600" b="1" dirty="0">
                <a:solidFill>
                  <a:schemeClr val="bg1"/>
                </a:solidFill>
                <a:latin typeface="微软雅黑" pitchFamily="34" charset="-122"/>
                <a:ea typeface="微软雅黑" pitchFamily="34" charset="-122"/>
              </a:rPr>
              <a:t>初步概念：</a:t>
            </a:r>
            <a:r>
              <a:rPr lang="zh-CN" altLang="en-US" sz="1400" dirty="0">
                <a:solidFill>
                  <a:schemeClr val="bg1"/>
                </a:solidFill>
                <a:latin typeface="微软雅黑" pitchFamily="34" charset="-122"/>
                <a:ea typeface="微软雅黑" pitchFamily="34" charset="-122"/>
              </a:rPr>
              <a:t>智慧不是现有系统的简单升级，而是要充分展现</a:t>
            </a:r>
            <a:r>
              <a:rPr lang="zh-CN" altLang="en-US" sz="1400" b="1" dirty="0">
                <a:solidFill>
                  <a:schemeClr val="accent6"/>
                </a:solidFill>
                <a:latin typeface="微软雅黑" pitchFamily="34" charset="-122"/>
                <a:ea typeface="微软雅黑" pitchFamily="34" charset="-122"/>
              </a:rPr>
              <a:t>“类人”的思维模式、价值判断和决策支持</a:t>
            </a:r>
            <a:r>
              <a:rPr lang="zh-CN" altLang="en-US" sz="1400" dirty="0">
                <a:solidFill>
                  <a:schemeClr val="bg1"/>
                </a:solidFill>
                <a:latin typeface="微软雅黑" pitchFamily="34" charset="-122"/>
                <a:ea typeface="微软雅黑" pitchFamily="34" charset="-122"/>
              </a:rPr>
              <a:t>。</a:t>
            </a:r>
            <a:endParaRPr lang="en-US" altLang="zh-CN" sz="1400" dirty="0">
              <a:solidFill>
                <a:schemeClr val="bg1"/>
              </a:solidFill>
              <a:latin typeface="微软雅黑" pitchFamily="34" charset="-122"/>
              <a:ea typeface="微软雅黑" pitchFamily="34" charset="-122"/>
            </a:endParaRPr>
          </a:p>
          <a:p>
            <a:pPr marL="285750" indent="-285750" defTabSz="914264">
              <a:lnSpc>
                <a:spcPct val="150000"/>
              </a:lnSpc>
              <a:spcBef>
                <a:spcPts val="600"/>
              </a:spcBef>
              <a:spcAft>
                <a:spcPts val="600"/>
              </a:spcAft>
              <a:buFont typeface="Wingdings" panose="05000000000000000000" pitchFamily="2" charset="2"/>
              <a:buChar char="Ø"/>
            </a:pPr>
            <a:r>
              <a:rPr lang="zh-CN" altLang="en-US" sz="1600" b="1" dirty="0">
                <a:solidFill>
                  <a:schemeClr val="bg1"/>
                </a:solidFill>
                <a:latin typeface="微软雅黑" pitchFamily="34" charset="-122"/>
                <a:ea typeface="微软雅黑" pitchFamily="34" charset="-122"/>
              </a:rPr>
              <a:t>研究方向：</a:t>
            </a:r>
            <a:r>
              <a:rPr lang="zh-CN" altLang="en-US" sz="1400" dirty="0">
                <a:solidFill>
                  <a:schemeClr val="bg1"/>
                </a:solidFill>
                <a:latin typeface="微软雅黑" pitchFamily="34" charset="-122"/>
                <a:ea typeface="微软雅黑" pitchFamily="34" charset="-122"/>
              </a:rPr>
              <a:t>智慧风电的</a:t>
            </a:r>
            <a:r>
              <a:rPr lang="zh-CN" altLang="en-US" sz="1400" b="1" dirty="0">
                <a:solidFill>
                  <a:schemeClr val="accent6"/>
                </a:solidFill>
                <a:latin typeface="微软雅黑" pitchFamily="34" charset="-122"/>
                <a:ea typeface="微软雅黑" pitchFamily="34" charset="-122"/>
              </a:rPr>
              <a:t>概念</a:t>
            </a:r>
            <a:r>
              <a:rPr lang="zh-CN" altLang="en-US" sz="1400" dirty="0">
                <a:solidFill>
                  <a:schemeClr val="bg1"/>
                </a:solidFill>
                <a:latin typeface="微软雅黑" pitchFamily="34" charset="-122"/>
                <a:ea typeface="微软雅黑" pitchFamily="34" charset="-122"/>
              </a:rPr>
              <a:t>需要进一步明晰，其</a:t>
            </a:r>
            <a:r>
              <a:rPr lang="zh-CN" altLang="en-US" sz="1400" b="1" dirty="0">
                <a:solidFill>
                  <a:schemeClr val="accent6"/>
                </a:solidFill>
                <a:latin typeface="微软雅黑" pitchFamily="34" charset="-122"/>
                <a:ea typeface="微软雅黑" pitchFamily="34" charset="-122"/>
              </a:rPr>
              <a:t>体系架构</a:t>
            </a:r>
            <a:r>
              <a:rPr lang="zh-CN" altLang="en-US" sz="1400" dirty="0">
                <a:solidFill>
                  <a:schemeClr val="bg1"/>
                </a:solidFill>
                <a:latin typeface="微软雅黑" pitchFamily="34" charset="-122"/>
                <a:ea typeface="微软雅黑" pitchFamily="34" charset="-122"/>
              </a:rPr>
              <a:t>要能满足一系列智慧化功能的实现。同时，研究智慧风电的实现不能离开当前信息化发展水平的现状，</a:t>
            </a:r>
            <a:r>
              <a:rPr lang="zh-CN" altLang="en-US" sz="1400" b="1" dirty="0">
                <a:solidFill>
                  <a:schemeClr val="accent6"/>
                </a:solidFill>
                <a:latin typeface="微软雅黑" pitchFamily="34" charset="-122"/>
                <a:ea typeface="微软雅黑" pitchFamily="34" charset="-122"/>
              </a:rPr>
              <a:t>数据的获取、存储、计算、通信和安全</a:t>
            </a:r>
            <a:r>
              <a:rPr lang="zh-CN" altLang="en-US" sz="1400" dirty="0">
                <a:solidFill>
                  <a:schemeClr val="bg1"/>
                </a:solidFill>
                <a:latin typeface="微软雅黑" pitchFamily="34" charset="-122"/>
                <a:ea typeface="微软雅黑" pitchFamily="34" charset="-122"/>
              </a:rPr>
              <a:t>等是必须充分考虑的因素。</a:t>
            </a:r>
            <a:endParaRPr lang="en-US" altLang="zh-CN" sz="1400" dirty="0">
              <a:solidFill>
                <a:schemeClr val="bg1"/>
              </a:solidFill>
              <a:latin typeface="微软雅黑" pitchFamily="34" charset="-122"/>
              <a:ea typeface="微软雅黑" pitchFamily="34" charset="-122"/>
            </a:endParaRPr>
          </a:p>
          <a:p>
            <a:pPr marL="285750" indent="-285750" defTabSz="914264">
              <a:lnSpc>
                <a:spcPct val="150000"/>
              </a:lnSpc>
              <a:spcBef>
                <a:spcPts val="600"/>
              </a:spcBef>
              <a:spcAft>
                <a:spcPts val="600"/>
              </a:spcAft>
              <a:buFont typeface="Wingdings" panose="05000000000000000000" pitchFamily="2" charset="2"/>
              <a:buChar char="Ø"/>
            </a:pPr>
            <a:r>
              <a:rPr lang="zh-CN" altLang="en-US" sz="1600" b="1" dirty="0">
                <a:solidFill>
                  <a:schemeClr val="bg1"/>
                </a:solidFill>
                <a:latin typeface="微软雅黑" pitchFamily="34" charset="-122"/>
                <a:ea typeface="微软雅黑" pitchFamily="34" charset="-122"/>
              </a:rPr>
              <a:t>技术原理：</a:t>
            </a:r>
            <a:r>
              <a:rPr lang="zh-CN" altLang="zh-CN" sz="1400" spc="150" noProof="1">
                <a:solidFill>
                  <a:prstClr val="white"/>
                </a:solidFill>
                <a:latin typeface="微软雅黑" panose="020B0503020204020204" pitchFamily="34" charset="-122"/>
                <a:ea typeface="微软雅黑" panose="020B0503020204020204" pitchFamily="34" charset="-122"/>
                <a:sym typeface="+mn-ea"/>
              </a:rPr>
              <a:t>通过</a:t>
            </a:r>
            <a:r>
              <a:rPr lang="zh-CN" altLang="zh-CN" sz="1400" b="1" spc="150" noProof="1">
                <a:solidFill>
                  <a:schemeClr val="accent6"/>
                </a:solidFill>
                <a:latin typeface="微软雅黑" panose="020B0503020204020204" pitchFamily="34" charset="-122"/>
                <a:ea typeface="微软雅黑" panose="020B0503020204020204" pitchFamily="34" charset="-122"/>
                <a:sym typeface="+mn-ea"/>
              </a:rPr>
              <a:t>“人机网物”跨界融合</a:t>
            </a:r>
            <a:r>
              <a:rPr lang="zh-CN" altLang="zh-CN" sz="1400" spc="150" noProof="1">
                <a:solidFill>
                  <a:prstClr val="white"/>
                </a:solidFill>
                <a:latin typeface="微软雅黑" panose="020B0503020204020204" pitchFamily="34" charset="-122"/>
                <a:ea typeface="微软雅黑" panose="020B0503020204020204" pitchFamily="34" charset="-122"/>
                <a:sym typeface="+mn-ea"/>
              </a:rPr>
              <a:t>，形成边缘</a:t>
            </a:r>
            <a:r>
              <a:rPr lang="en-US" altLang="zh-CN" sz="1400" spc="150" noProof="1">
                <a:solidFill>
                  <a:prstClr val="white"/>
                </a:solidFill>
                <a:latin typeface="微软雅黑" panose="020B0503020204020204" pitchFamily="34" charset="-122"/>
                <a:ea typeface="微软雅黑" panose="020B0503020204020204" pitchFamily="34" charset="-122"/>
                <a:sym typeface="+mn-ea"/>
              </a:rPr>
              <a:t>+</a:t>
            </a:r>
            <a:r>
              <a:rPr lang="zh-CN" altLang="en-US" sz="1400" spc="150" noProof="1">
                <a:solidFill>
                  <a:prstClr val="white"/>
                </a:solidFill>
                <a:latin typeface="微软雅黑" panose="020B0503020204020204" pitchFamily="34" charset="-122"/>
                <a:ea typeface="微软雅黑" panose="020B0503020204020204" pitchFamily="34" charset="-122"/>
                <a:sym typeface="+mn-ea"/>
              </a:rPr>
              <a:t>雾端</a:t>
            </a:r>
            <a:r>
              <a:rPr lang="en-US" altLang="zh-CN" sz="1400" spc="150" noProof="1">
                <a:solidFill>
                  <a:prstClr val="white"/>
                </a:solidFill>
                <a:latin typeface="微软雅黑" panose="020B0503020204020204" pitchFamily="34" charset="-122"/>
                <a:ea typeface="微软雅黑" panose="020B0503020204020204" pitchFamily="34" charset="-122"/>
                <a:sym typeface="+mn-ea"/>
              </a:rPr>
              <a:t>+</a:t>
            </a:r>
            <a:r>
              <a:rPr lang="zh-CN" altLang="zh-CN" sz="1400" spc="150" noProof="1">
                <a:solidFill>
                  <a:prstClr val="white"/>
                </a:solidFill>
                <a:latin typeface="微软雅黑" panose="020B0503020204020204" pitchFamily="34" charset="-122"/>
                <a:ea typeface="微软雅黑" panose="020B0503020204020204" pitchFamily="34" charset="-122"/>
                <a:sym typeface="+mn-ea"/>
              </a:rPr>
              <a:t>云端结合的全层次开放架构，实现不同层级的智慧，不断提升风电智能化水平</a:t>
            </a:r>
            <a:r>
              <a:rPr lang="zh-CN" altLang="en-US" sz="1200" spc="150" noProof="1">
                <a:solidFill>
                  <a:prstClr val="white"/>
                </a:solidFill>
                <a:latin typeface="微软雅黑" panose="020B0503020204020204" pitchFamily="34" charset="-122"/>
                <a:ea typeface="微软雅黑" panose="020B0503020204020204" pitchFamily="34" charset="-122"/>
                <a:sym typeface="+mn-ea"/>
              </a:rPr>
              <a:t>（包括智能感知、智能控制、智能分析、智能运维、智能决策）</a:t>
            </a:r>
            <a:r>
              <a:rPr lang="zh-CN" altLang="zh-CN" sz="1400" spc="150" noProof="1">
                <a:solidFill>
                  <a:prstClr val="white"/>
                </a:solidFill>
                <a:latin typeface="微软雅黑" panose="020B0503020204020204" pitchFamily="34" charset="-122"/>
                <a:ea typeface="微软雅黑" panose="020B0503020204020204" pitchFamily="34" charset="-122"/>
                <a:sym typeface="+mn-ea"/>
              </a:rPr>
              <a:t>，</a:t>
            </a:r>
            <a:r>
              <a:rPr lang="zh-CN" altLang="en-US" sz="1400" spc="150" noProof="1">
                <a:solidFill>
                  <a:prstClr val="white"/>
                </a:solidFill>
                <a:latin typeface="微软雅黑" panose="020B0503020204020204" pitchFamily="34" charset="-122"/>
                <a:ea typeface="微软雅黑" panose="020B0503020204020204" pitchFamily="34" charset="-122"/>
                <a:sym typeface="+mn-ea"/>
              </a:rPr>
              <a:t>提供</a:t>
            </a:r>
            <a:r>
              <a:rPr lang="zh-CN" altLang="zh-CN" sz="1400" spc="150" noProof="1">
                <a:solidFill>
                  <a:prstClr val="white"/>
                </a:solidFill>
                <a:latin typeface="微软雅黑" panose="020B0503020204020204" pitchFamily="34" charset="-122"/>
                <a:ea typeface="微软雅黑" panose="020B0503020204020204" pitchFamily="34" charset="-122"/>
                <a:sym typeface="+mn-ea"/>
              </a:rPr>
              <a:t>更加友好</a:t>
            </a:r>
            <a:r>
              <a:rPr lang="zh-CN" altLang="en-US" sz="1400" spc="150" noProof="1">
                <a:solidFill>
                  <a:prstClr val="white"/>
                </a:solidFill>
                <a:latin typeface="微软雅黑" panose="020B0503020204020204" pitchFamily="34" charset="-122"/>
                <a:ea typeface="微软雅黑" panose="020B0503020204020204" pitchFamily="34" charset="-122"/>
                <a:sym typeface="+mn-ea"/>
              </a:rPr>
              <a:t>、</a:t>
            </a:r>
            <a:r>
              <a:rPr lang="zh-CN" altLang="zh-CN" sz="1400" spc="150" noProof="1">
                <a:solidFill>
                  <a:prstClr val="white"/>
                </a:solidFill>
                <a:latin typeface="微软雅黑" panose="020B0503020204020204" pitchFamily="34" charset="-122"/>
                <a:ea typeface="微软雅黑" panose="020B0503020204020204" pitchFamily="34" charset="-122"/>
                <a:sym typeface="+mn-ea"/>
              </a:rPr>
              <a:t>安全、高效、可靠的能源供应。</a:t>
            </a:r>
            <a:endParaRPr lang="en-US" altLang="zh-CN" sz="1400" spc="150" noProof="1">
              <a:solidFill>
                <a:prstClr val="white"/>
              </a:solidFill>
              <a:latin typeface="微软雅黑" panose="020B0503020204020204" pitchFamily="34" charset="-122"/>
              <a:ea typeface="微软雅黑" panose="020B0503020204020204" pitchFamily="34" charset="-122"/>
              <a:sym typeface="+mn-ea"/>
            </a:endParaRPr>
          </a:p>
          <a:p>
            <a:pPr marL="285750" indent="-285750" defTabSz="914264">
              <a:lnSpc>
                <a:spcPct val="150000"/>
              </a:lnSpc>
              <a:spcBef>
                <a:spcPts val="600"/>
              </a:spcBef>
              <a:spcAft>
                <a:spcPts val="600"/>
              </a:spcAft>
              <a:buFont typeface="Wingdings" panose="05000000000000000000" pitchFamily="2" charset="2"/>
              <a:buChar char="Ø"/>
            </a:pPr>
            <a:r>
              <a:rPr lang="zh-CN" altLang="en-US" sz="1600" b="1" spc="150" noProof="1">
                <a:solidFill>
                  <a:prstClr val="white"/>
                </a:solidFill>
                <a:latin typeface="微软雅黑" panose="020B0503020204020204" pitchFamily="34" charset="-122"/>
                <a:ea typeface="微软雅黑" panose="020B0503020204020204" pitchFamily="34" charset="-122"/>
                <a:sym typeface="+mn-ea"/>
              </a:rPr>
              <a:t>功能：</a:t>
            </a:r>
            <a:r>
              <a:rPr lang="zh-CN" altLang="en-US" sz="1400" spc="150" noProof="1">
                <a:solidFill>
                  <a:prstClr val="white"/>
                </a:solidFill>
                <a:latin typeface="微软雅黑" panose="020B0503020204020204" pitchFamily="34" charset="-122"/>
                <a:ea typeface="微软雅黑" panose="020B0503020204020204" pitchFamily="34" charset="-122"/>
                <a:sym typeface="+mn-ea"/>
              </a:rPr>
              <a:t>具有更强的</a:t>
            </a:r>
            <a:r>
              <a:rPr lang="zh-CN" altLang="en-US" sz="1400" b="1" spc="150" noProof="1">
                <a:solidFill>
                  <a:schemeClr val="accent6"/>
                </a:solidFill>
                <a:latin typeface="微软雅黑" panose="020B0503020204020204" pitchFamily="34" charset="-122"/>
                <a:ea typeface="微软雅黑" panose="020B0503020204020204" pitchFamily="34" charset="-122"/>
                <a:sym typeface="+mn-ea"/>
              </a:rPr>
              <a:t>发现问题、分析问题、解决问题</a:t>
            </a:r>
            <a:r>
              <a:rPr lang="zh-CN" altLang="en-US" sz="1400" spc="150" noProof="1">
                <a:solidFill>
                  <a:prstClr val="white"/>
                </a:solidFill>
                <a:latin typeface="微软雅黑" panose="020B0503020204020204" pitchFamily="34" charset="-122"/>
                <a:ea typeface="微软雅黑" panose="020B0503020204020204" pitchFamily="34" charset="-122"/>
                <a:sym typeface="+mn-ea"/>
              </a:rPr>
              <a:t>能力。</a:t>
            </a:r>
            <a:endParaRPr lang="en-US" altLang="zh-CN" sz="1400" dirty="0">
              <a:solidFill>
                <a:schemeClr val="bg1"/>
              </a:solidFill>
              <a:latin typeface="微软雅黑" pitchFamily="34" charset="-122"/>
              <a:ea typeface="微软雅黑" pitchFamily="34" charset="-122"/>
            </a:endParaRPr>
          </a:p>
          <a:p>
            <a:pPr marL="285750" indent="-285750" defTabSz="914264">
              <a:lnSpc>
                <a:spcPct val="150000"/>
              </a:lnSpc>
              <a:spcBef>
                <a:spcPts val="600"/>
              </a:spcBef>
              <a:spcAft>
                <a:spcPts val="600"/>
              </a:spcAft>
              <a:buFont typeface="Wingdings" panose="05000000000000000000" pitchFamily="2" charset="2"/>
              <a:buChar char="Ø"/>
            </a:pPr>
            <a:r>
              <a:rPr lang="zh-CN" altLang="en-US" sz="1600" b="1" dirty="0">
                <a:solidFill>
                  <a:schemeClr val="bg1"/>
                </a:solidFill>
                <a:latin typeface="微软雅黑" pitchFamily="34" charset="-122"/>
                <a:ea typeface="微软雅黑" pitchFamily="34" charset="-122"/>
              </a:rPr>
              <a:t>特征：</a:t>
            </a:r>
            <a:r>
              <a:rPr lang="zh-CN" altLang="zh-CN" sz="1400" dirty="0">
                <a:solidFill>
                  <a:schemeClr val="bg1"/>
                </a:solidFill>
                <a:latin typeface="微软雅黑" pitchFamily="34" charset="-122"/>
                <a:ea typeface="微软雅黑" pitchFamily="34" charset="-122"/>
              </a:rPr>
              <a:t>学习性、成长性、开放性、</a:t>
            </a:r>
            <a:r>
              <a:rPr lang="zh-CN" altLang="en-US" sz="1400" dirty="0">
                <a:solidFill>
                  <a:schemeClr val="bg1"/>
                </a:solidFill>
                <a:latin typeface="微软雅黑" pitchFamily="34" charset="-122"/>
                <a:ea typeface="微软雅黑" pitchFamily="34" charset="-122"/>
              </a:rPr>
              <a:t>异构性、</a:t>
            </a:r>
            <a:r>
              <a:rPr lang="zh-CN" altLang="zh-CN" sz="1400" dirty="0">
                <a:solidFill>
                  <a:schemeClr val="bg1"/>
                </a:solidFill>
                <a:latin typeface="微软雅黑" pitchFamily="34" charset="-122"/>
                <a:ea typeface="微软雅黑" pitchFamily="34" charset="-122"/>
              </a:rPr>
              <a:t>友好性。</a:t>
            </a:r>
          </a:p>
        </p:txBody>
      </p:sp>
      <p:grpSp>
        <p:nvGrpSpPr>
          <p:cNvPr id="15" name="组合 14">
            <a:extLst>
              <a:ext uri="{FF2B5EF4-FFF2-40B4-BE49-F238E27FC236}">
                <a16:creationId xmlns:a16="http://schemas.microsoft.com/office/drawing/2014/main" id="{E81F58CD-AD06-4271-9533-B7224AF1F41A}"/>
              </a:ext>
            </a:extLst>
          </p:cNvPr>
          <p:cNvGrpSpPr/>
          <p:nvPr/>
        </p:nvGrpSpPr>
        <p:grpSpPr>
          <a:xfrm>
            <a:off x="6296207" y="1693860"/>
            <a:ext cx="5369622" cy="4355581"/>
            <a:chOff x="6123995" y="1137406"/>
            <a:chExt cx="4932052" cy="4761226"/>
          </a:xfrm>
        </p:grpSpPr>
        <p:sp>
          <p:nvSpPr>
            <p:cNvPr id="16" name="任意多边形: 形状 15">
              <a:extLst>
                <a:ext uri="{FF2B5EF4-FFF2-40B4-BE49-F238E27FC236}">
                  <a16:creationId xmlns:a16="http://schemas.microsoft.com/office/drawing/2014/main" id="{858EF70E-C101-4708-A291-E4CEBECA6784}"/>
                </a:ext>
              </a:extLst>
            </p:cNvPr>
            <p:cNvSpPr/>
            <p:nvPr/>
          </p:nvSpPr>
          <p:spPr>
            <a:xfrm>
              <a:off x="8013302" y="3116520"/>
              <a:ext cx="1153439" cy="1153439"/>
            </a:xfrm>
            <a:custGeom>
              <a:avLst/>
              <a:gdLst>
                <a:gd name="connsiteX0" fmla="*/ 0 w 1153439"/>
                <a:gd name="connsiteY0" fmla="*/ 576720 h 1153439"/>
                <a:gd name="connsiteX1" fmla="*/ 576720 w 1153439"/>
                <a:gd name="connsiteY1" fmla="*/ 0 h 1153439"/>
                <a:gd name="connsiteX2" fmla="*/ 1153440 w 1153439"/>
                <a:gd name="connsiteY2" fmla="*/ 576720 h 1153439"/>
                <a:gd name="connsiteX3" fmla="*/ 576720 w 1153439"/>
                <a:gd name="connsiteY3" fmla="*/ 1153440 h 1153439"/>
                <a:gd name="connsiteX4" fmla="*/ 0 w 1153439"/>
                <a:gd name="connsiteY4" fmla="*/ 576720 h 1153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439" h="1153439">
                  <a:moveTo>
                    <a:pt x="0" y="576720"/>
                  </a:moveTo>
                  <a:cubicBezTo>
                    <a:pt x="0" y="258206"/>
                    <a:pt x="258206" y="0"/>
                    <a:pt x="576720" y="0"/>
                  </a:cubicBezTo>
                  <a:cubicBezTo>
                    <a:pt x="895234" y="0"/>
                    <a:pt x="1153440" y="258206"/>
                    <a:pt x="1153440" y="576720"/>
                  </a:cubicBezTo>
                  <a:cubicBezTo>
                    <a:pt x="1153440" y="895234"/>
                    <a:pt x="895234" y="1153440"/>
                    <a:pt x="576720" y="1153440"/>
                  </a:cubicBezTo>
                  <a:cubicBezTo>
                    <a:pt x="258206" y="1153440"/>
                    <a:pt x="0" y="895234"/>
                    <a:pt x="0" y="57672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697" tIns="186697" rIns="186697" bIns="186697" numCol="1" spcCol="1270" anchor="ctr" anchorCtr="0">
              <a:noAutofit/>
            </a:bodyPr>
            <a:lstStyle/>
            <a:p>
              <a:pPr marL="0" lvl="0" indent="0" algn="ctr" defTabSz="622300">
                <a:lnSpc>
                  <a:spcPct val="90000"/>
                </a:lnSpc>
                <a:spcBef>
                  <a:spcPct val="0"/>
                </a:spcBef>
                <a:spcAft>
                  <a:spcPct val="35000"/>
                </a:spcAft>
                <a:buNone/>
              </a:pPr>
              <a:r>
                <a:rPr lang="zh-CN" altLang="en-US" sz="1400" b="1" i="0" kern="1200" baseline="0" dirty="0">
                  <a:solidFill>
                    <a:schemeClr val="tx1"/>
                  </a:solidFill>
                  <a:latin typeface="+mn-ea"/>
                  <a:ea typeface="+mn-ea"/>
                </a:rPr>
                <a:t>智慧风电</a:t>
              </a:r>
              <a:endParaRPr lang="zh-CN" altLang="en-US" sz="2400" b="1" kern="1200" dirty="0">
                <a:solidFill>
                  <a:schemeClr val="tx1"/>
                </a:solidFill>
                <a:latin typeface="+mn-ea"/>
                <a:ea typeface="+mn-ea"/>
              </a:endParaRPr>
            </a:p>
          </p:txBody>
        </p:sp>
        <p:sp>
          <p:nvSpPr>
            <p:cNvPr id="17" name="任意多边形: 形状 16">
              <a:extLst>
                <a:ext uri="{FF2B5EF4-FFF2-40B4-BE49-F238E27FC236}">
                  <a16:creationId xmlns:a16="http://schemas.microsoft.com/office/drawing/2014/main" id="{20E13576-5691-493C-9A7D-AC14C9AB6C31}"/>
                </a:ext>
              </a:extLst>
            </p:cNvPr>
            <p:cNvSpPr/>
            <p:nvPr/>
          </p:nvSpPr>
          <p:spPr>
            <a:xfrm rot="16200000">
              <a:off x="8447633" y="2633098"/>
              <a:ext cx="284777" cy="445647"/>
            </a:xfrm>
            <a:custGeom>
              <a:avLst/>
              <a:gdLst>
                <a:gd name="connsiteX0" fmla="*/ 0 w 284777"/>
                <a:gd name="connsiteY0" fmla="*/ 89129 h 445647"/>
                <a:gd name="connsiteX1" fmla="*/ 142389 w 284777"/>
                <a:gd name="connsiteY1" fmla="*/ 89129 h 445647"/>
                <a:gd name="connsiteX2" fmla="*/ 142389 w 284777"/>
                <a:gd name="connsiteY2" fmla="*/ 0 h 445647"/>
                <a:gd name="connsiteX3" fmla="*/ 284777 w 284777"/>
                <a:gd name="connsiteY3" fmla="*/ 222824 h 445647"/>
                <a:gd name="connsiteX4" fmla="*/ 142389 w 284777"/>
                <a:gd name="connsiteY4" fmla="*/ 445647 h 445647"/>
                <a:gd name="connsiteX5" fmla="*/ 142389 w 284777"/>
                <a:gd name="connsiteY5" fmla="*/ 356518 h 445647"/>
                <a:gd name="connsiteX6" fmla="*/ 0 w 284777"/>
                <a:gd name="connsiteY6" fmla="*/ 356518 h 445647"/>
                <a:gd name="connsiteX7" fmla="*/ 0 w 284777"/>
                <a:gd name="connsiteY7" fmla="*/ 89129 h 44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777" h="445647">
                  <a:moveTo>
                    <a:pt x="0" y="89129"/>
                  </a:moveTo>
                  <a:lnTo>
                    <a:pt x="142389" y="89129"/>
                  </a:lnTo>
                  <a:lnTo>
                    <a:pt x="142389" y="0"/>
                  </a:lnTo>
                  <a:lnTo>
                    <a:pt x="284777" y="222824"/>
                  </a:lnTo>
                  <a:lnTo>
                    <a:pt x="142389" y="445647"/>
                  </a:lnTo>
                  <a:lnTo>
                    <a:pt x="142389" y="356518"/>
                  </a:lnTo>
                  <a:lnTo>
                    <a:pt x="0" y="356518"/>
                  </a:lnTo>
                  <a:lnTo>
                    <a:pt x="0" y="89129"/>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 tIns="89129" rIns="85434" bIns="89128"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mn-ea"/>
                <a:ea typeface="+mn-ea"/>
              </a:endParaRPr>
            </a:p>
          </p:txBody>
        </p:sp>
        <p:sp>
          <p:nvSpPr>
            <p:cNvPr id="18" name="任意多边形: 形状 17">
              <a:extLst>
                <a:ext uri="{FF2B5EF4-FFF2-40B4-BE49-F238E27FC236}">
                  <a16:creationId xmlns:a16="http://schemas.microsoft.com/office/drawing/2014/main" id="{53F7580B-2CC5-406F-80EC-E373E628484B}"/>
                </a:ext>
              </a:extLst>
            </p:cNvPr>
            <p:cNvSpPr/>
            <p:nvPr/>
          </p:nvSpPr>
          <p:spPr>
            <a:xfrm>
              <a:off x="7869122" y="1137406"/>
              <a:ext cx="1441799" cy="1441799"/>
            </a:xfrm>
            <a:custGeom>
              <a:avLst/>
              <a:gdLst>
                <a:gd name="connsiteX0" fmla="*/ 0 w 1441799"/>
                <a:gd name="connsiteY0" fmla="*/ 720900 h 1441799"/>
                <a:gd name="connsiteX1" fmla="*/ 720900 w 1441799"/>
                <a:gd name="connsiteY1" fmla="*/ 0 h 1441799"/>
                <a:gd name="connsiteX2" fmla="*/ 1441800 w 1441799"/>
                <a:gd name="connsiteY2" fmla="*/ 720900 h 1441799"/>
                <a:gd name="connsiteX3" fmla="*/ 720900 w 1441799"/>
                <a:gd name="connsiteY3" fmla="*/ 1441800 h 1441799"/>
                <a:gd name="connsiteX4" fmla="*/ 0 w 1441799"/>
                <a:gd name="connsiteY4" fmla="*/ 720900 h 1441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799" h="1441799">
                  <a:moveTo>
                    <a:pt x="0" y="720900"/>
                  </a:moveTo>
                  <a:cubicBezTo>
                    <a:pt x="0" y="322758"/>
                    <a:pt x="322758" y="0"/>
                    <a:pt x="720900" y="0"/>
                  </a:cubicBezTo>
                  <a:cubicBezTo>
                    <a:pt x="1119042" y="0"/>
                    <a:pt x="1441800" y="322758"/>
                    <a:pt x="1441800" y="720900"/>
                  </a:cubicBezTo>
                  <a:cubicBezTo>
                    <a:pt x="1441800" y="1119042"/>
                    <a:pt x="1119042" y="1441800"/>
                    <a:pt x="720900" y="1441800"/>
                  </a:cubicBezTo>
                  <a:cubicBezTo>
                    <a:pt x="322758" y="1441800"/>
                    <a:pt x="0" y="1119042"/>
                    <a:pt x="0" y="720900"/>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31467" tIns="231467" rIns="231467" bIns="231467" numCol="1" spcCol="1270" anchor="ctr" anchorCtr="0">
              <a:noAutofit/>
            </a:bodyPr>
            <a:lstStyle/>
            <a:p>
              <a:pPr marL="0" lvl="0" indent="0" algn="l" defTabSz="711200">
                <a:lnSpc>
                  <a:spcPct val="90000"/>
                </a:lnSpc>
                <a:spcBef>
                  <a:spcPct val="0"/>
                </a:spcBef>
                <a:spcAft>
                  <a:spcPct val="35000"/>
                </a:spcAft>
                <a:buNone/>
              </a:pPr>
              <a:r>
                <a:rPr lang="zh-CN" altLang="en-US" sz="1600" b="1" i="0" kern="1200" baseline="0" dirty="0">
                  <a:latin typeface="+mn-ea"/>
                  <a:ea typeface="+mn-ea"/>
                </a:rPr>
                <a:t>基础</a:t>
              </a:r>
              <a:endParaRPr lang="zh-CN" altLang="en-US" sz="1600" b="1" kern="1200" dirty="0">
                <a:latin typeface="+mn-ea"/>
                <a:ea typeface="+mn-ea"/>
              </a:endParaRPr>
            </a:p>
            <a:p>
              <a:pPr marL="57150" lvl="1" indent="-57150" algn="l" defTabSz="488950">
                <a:lnSpc>
                  <a:spcPct val="90000"/>
                </a:lnSpc>
                <a:spcBef>
                  <a:spcPct val="0"/>
                </a:spcBef>
                <a:spcAft>
                  <a:spcPct val="15000"/>
                </a:spcAft>
                <a:buChar char="•"/>
              </a:pPr>
              <a:r>
                <a:rPr lang="zh-CN" altLang="en-US" sz="1100" kern="1200" dirty="0">
                  <a:latin typeface="+mn-ea"/>
                  <a:ea typeface="+mn-ea"/>
                </a:rPr>
                <a:t>数字化、信息化、标准化、智能化</a:t>
              </a:r>
            </a:p>
          </p:txBody>
        </p:sp>
        <p:sp>
          <p:nvSpPr>
            <p:cNvPr id="20" name="任意多边形: 形状 19">
              <a:extLst>
                <a:ext uri="{FF2B5EF4-FFF2-40B4-BE49-F238E27FC236}">
                  <a16:creationId xmlns:a16="http://schemas.microsoft.com/office/drawing/2014/main" id="{11F6DDF5-2A04-4EF2-A3D2-15B9536DA386}"/>
                </a:ext>
              </a:extLst>
            </p:cNvPr>
            <p:cNvSpPr/>
            <p:nvPr/>
          </p:nvSpPr>
          <p:spPr>
            <a:xfrm rot="20520000">
              <a:off x="9243969" y="3211671"/>
              <a:ext cx="284777" cy="445647"/>
            </a:xfrm>
            <a:custGeom>
              <a:avLst/>
              <a:gdLst>
                <a:gd name="connsiteX0" fmla="*/ 0 w 284777"/>
                <a:gd name="connsiteY0" fmla="*/ 89129 h 445647"/>
                <a:gd name="connsiteX1" fmla="*/ 142389 w 284777"/>
                <a:gd name="connsiteY1" fmla="*/ 89129 h 445647"/>
                <a:gd name="connsiteX2" fmla="*/ 142389 w 284777"/>
                <a:gd name="connsiteY2" fmla="*/ 0 h 445647"/>
                <a:gd name="connsiteX3" fmla="*/ 284777 w 284777"/>
                <a:gd name="connsiteY3" fmla="*/ 222824 h 445647"/>
                <a:gd name="connsiteX4" fmla="*/ 142389 w 284777"/>
                <a:gd name="connsiteY4" fmla="*/ 445647 h 445647"/>
                <a:gd name="connsiteX5" fmla="*/ 142389 w 284777"/>
                <a:gd name="connsiteY5" fmla="*/ 356518 h 445647"/>
                <a:gd name="connsiteX6" fmla="*/ 0 w 284777"/>
                <a:gd name="connsiteY6" fmla="*/ 356518 h 445647"/>
                <a:gd name="connsiteX7" fmla="*/ 0 w 284777"/>
                <a:gd name="connsiteY7" fmla="*/ 89129 h 44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777" h="445647">
                  <a:moveTo>
                    <a:pt x="0" y="89129"/>
                  </a:moveTo>
                  <a:lnTo>
                    <a:pt x="142389" y="89129"/>
                  </a:lnTo>
                  <a:lnTo>
                    <a:pt x="142389" y="0"/>
                  </a:lnTo>
                  <a:lnTo>
                    <a:pt x="284777" y="222824"/>
                  </a:lnTo>
                  <a:lnTo>
                    <a:pt x="142389" y="445647"/>
                  </a:lnTo>
                  <a:lnTo>
                    <a:pt x="142389" y="356518"/>
                  </a:lnTo>
                  <a:lnTo>
                    <a:pt x="0" y="356518"/>
                  </a:lnTo>
                  <a:lnTo>
                    <a:pt x="0" y="89129"/>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89129" rIns="85432" bIns="89128"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mn-ea"/>
                <a:ea typeface="+mn-ea"/>
              </a:endParaRPr>
            </a:p>
          </p:txBody>
        </p:sp>
        <p:sp>
          <p:nvSpPr>
            <p:cNvPr id="21" name="任意多边形: 形状 20">
              <a:extLst>
                <a:ext uri="{FF2B5EF4-FFF2-40B4-BE49-F238E27FC236}">
                  <a16:creationId xmlns:a16="http://schemas.microsoft.com/office/drawing/2014/main" id="{9D269396-AE2D-48A1-9850-9A5EBA95321D}"/>
                </a:ext>
              </a:extLst>
            </p:cNvPr>
            <p:cNvSpPr/>
            <p:nvPr/>
          </p:nvSpPr>
          <p:spPr>
            <a:xfrm>
              <a:off x="9614248" y="2405314"/>
              <a:ext cx="1441799" cy="1441799"/>
            </a:xfrm>
            <a:custGeom>
              <a:avLst/>
              <a:gdLst>
                <a:gd name="connsiteX0" fmla="*/ 0 w 1441799"/>
                <a:gd name="connsiteY0" fmla="*/ 720900 h 1441799"/>
                <a:gd name="connsiteX1" fmla="*/ 720900 w 1441799"/>
                <a:gd name="connsiteY1" fmla="*/ 0 h 1441799"/>
                <a:gd name="connsiteX2" fmla="*/ 1441800 w 1441799"/>
                <a:gd name="connsiteY2" fmla="*/ 720900 h 1441799"/>
                <a:gd name="connsiteX3" fmla="*/ 720900 w 1441799"/>
                <a:gd name="connsiteY3" fmla="*/ 1441800 h 1441799"/>
                <a:gd name="connsiteX4" fmla="*/ 0 w 1441799"/>
                <a:gd name="connsiteY4" fmla="*/ 720900 h 1441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799" h="1441799">
                  <a:moveTo>
                    <a:pt x="0" y="720900"/>
                  </a:moveTo>
                  <a:cubicBezTo>
                    <a:pt x="0" y="322758"/>
                    <a:pt x="322758" y="0"/>
                    <a:pt x="720900" y="0"/>
                  </a:cubicBezTo>
                  <a:cubicBezTo>
                    <a:pt x="1119042" y="0"/>
                    <a:pt x="1441800" y="322758"/>
                    <a:pt x="1441800" y="720900"/>
                  </a:cubicBezTo>
                  <a:cubicBezTo>
                    <a:pt x="1441800" y="1119042"/>
                    <a:pt x="1119042" y="1441800"/>
                    <a:pt x="720900" y="1441800"/>
                  </a:cubicBezTo>
                  <a:cubicBezTo>
                    <a:pt x="322758" y="1441800"/>
                    <a:pt x="0" y="1119042"/>
                    <a:pt x="0" y="720900"/>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31467" tIns="231467" rIns="231467" bIns="231467" numCol="1" spcCol="1270" anchor="ctr" anchorCtr="0">
              <a:noAutofit/>
            </a:bodyPr>
            <a:lstStyle/>
            <a:p>
              <a:pPr marL="0" lvl="0" indent="0" algn="l" defTabSz="711200">
                <a:lnSpc>
                  <a:spcPct val="90000"/>
                </a:lnSpc>
                <a:spcBef>
                  <a:spcPct val="0"/>
                </a:spcBef>
                <a:spcAft>
                  <a:spcPct val="35000"/>
                </a:spcAft>
                <a:buNone/>
              </a:pPr>
              <a:r>
                <a:rPr lang="zh-CN" altLang="en-US" sz="1600" b="1" i="0" kern="1200" baseline="0" dirty="0">
                  <a:latin typeface="+mn-ea"/>
                  <a:ea typeface="+mn-ea"/>
                </a:rPr>
                <a:t>平台</a:t>
              </a:r>
              <a:endParaRPr lang="zh-CN" altLang="en-US" sz="1600" b="1" kern="1200" dirty="0">
                <a:latin typeface="+mn-ea"/>
                <a:ea typeface="+mn-ea"/>
              </a:endParaRPr>
            </a:p>
            <a:p>
              <a:pPr marL="57150" lvl="1" indent="-57150" algn="l" defTabSz="488950">
                <a:lnSpc>
                  <a:spcPct val="90000"/>
                </a:lnSpc>
                <a:spcBef>
                  <a:spcPct val="0"/>
                </a:spcBef>
                <a:spcAft>
                  <a:spcPct val="15000"/>
                </a:spcAft>
                <a:buChar char="•"/>
              </a:pPr>
              <a:r>
                <a:rPr lang="zh-CN" altLang="en-US" sz="1100" kern="1200" dirty="0">
                  <a:latin typeface="+mn-ea"/>
                  <a:ea typeface="+mn-ea"/>
                </a:rPr>
                <a:t>管控一体化、大数据、云雾边协同平台、物联网</a:t>
              </a:r>
            </a:p>
          </p:txBody>
        </p:sp>
        <p:sp>
          <p:nvSpPr>
            <p:cNvPr id="22" name="任意多边形: 形状 21">
              <a:extLst>
                <a:ext uri="{FF2B5EF4-FFF2-40B4-BE49-F238E27FC236}">
                  <a16:creationId xmlns:a16="http://schemas.microsoft.com/office/drawing/2014/main" id="{BE491F0E-B62F-40BA-8BE8-93748A6C8EF1}"/>
                </a:ext>
              </a:extLst>
            </p:cNvPr>
            <p:cNvSpPr/>
            <p:nvPr/>
          </p:nvSpPr>
          <p:spPr>
            <a:xfrm rot="3240000">
              <a:off x="8939796" y="4147820"/>
              <a:ext cx="284777" cy="445647"/>
            </a:xfrm>
            <a:custGeom>
              <a:avLst/>
              <a:gdLst>
                <a:gd name="connsiteX0" fmla="*/ 0 w 284777"/>
                <a:gd name="connsiteY0" fmla="*/ 89129 h 445647"/>
                <a:gd name="connsiteX1" fmla="*/ 142389 w 284777"/>
                <a:gd name="connsiteY1" fmla="*/ 89129 h 445647"/>
                <a:gd name="connsiteX2" fmla="*/ 142389 w 284777"/>
                <a:gd name="connsiteY2" fmla="*/ 0 h 445647"/>
                <a:gd name="connsiteX3" fmla="*/ 284777 w 284777"/>
                <a:gd name="connsiteY3" fmla="*/ 222824 h 445647"/>
                <a:gd name="connsiteX4" fmla="*/ 142389 w 284777"/>
                <a:gd name="connsiteY4" fmla="*/ 445647 h 445647"/>
                <a:gd name="connsiteX5" fmla="*/ 142389 w 284777"/>
                <a:gd name="connsiteY5" fmla="*/ 356518 h 445647"/>
                <a:gd name="connsiteX6" fmla="*/ 0 w 284777"/>
                <a:gd name="connsiteY6" fmla="*/ 356518 h 445647"/>
                <a:gd name="connsiteX7" fmla="*/ 0 w 284777"/>
                <a:gd name="connsiteY7" fmla="*/ 89129 h 44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777" h="445647">
                  <a:moveTo>
                    <a:pt x="0" y="89129"/>
                  </a:moveTo>
                  <a:lnTo>
                    <a:pt x="142389" y="89129"/>
                  </a:lnTo>
                  <a:lnTo>
                    <a:pt x="142389" y="0"/>
                  </a:lnTo>
                  <a:lnTo>
                    <a:pt x="284777" y="222824"/>
                  </a:lnTo>
                  <a:lnTo>
                    <a:pt x="142389" y="445647"/>
                  </a:lnTo>
                  <a:lnTo>
                    <a:pt x="142389" y="356518"/>
                  </a:lnTo>
                  <a:lnTo>
                    <a:pt x="0" y="356518"/>
                  </a:lnTo>
                  <a:lnTo>
                    <a:pt x="0" y="89129"/>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9128" rIns="85432" bIns="89129"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mn-ea"/>
                <a:ea typeface="+mn-ea"/>
              </a:endParaRPr>
            </a:p>
          </p:txBody>
        </p:sp>
        <p:sp>
          <p:nvSpPr>
            <p:cNvPr id="23" name="任意多边形: 形状 22">
              <a:extLst>
                <a:ext uri="{FF2B5EF4-FFF2-40B4-BE49-F238E27FC236}">
                  <a16:creationId xmlns:a16="http://schemas.microsoft.com/office/drawing/2014/main" id="{80BE6334-8868-4EEB-A7CC-5983CAE77FC7}"/>
                </a:ext>
              </a:extLst>
            </p:cNvPr>
            <p:cNvSpPr/>
            <p:nvPr/>
          </p:nvSpPr>
          <p:spPr>
            <a:xfrm>
              <a:off x="8947669" y="4456833"/>
              <a:ext cx="1441799" cy="1441799"/>
            </a:xfrm>
            <a:custGeom>
              <a:avLst/>
              <a:gdLst>
                <a:gd name="connsiteX0" fmla="*/ 0 w 1441799"/>
                <a:gd name="connsiteY0" fmla="*/ 720900 h 1441799"/>
                <a:gd name="connsiteX1" fmla="*/ 720900 w 1441799"/>
                <a:gd name="connsiteY1" fmla="*/ 0 h 1441799"/>
                <a:gd name="connsiteX2" fmla="*/ 1441800 w 1441799"/>
                <a:gd name="connsiteY2" fmla="*/ 720900 h 1441799"/>
                <a:gd name="connsiteX3" fmla="*/ 720900 w 1441799"/>
                <a:gd name="connsiteY3" fmla="*/ 1441800 h 1441799"/>
                <a:gd name="connsiteX4" fmla="*/ 0 w 1441799"/>
                <a:gd name="connsiteY4" fmla="*/ 720900 h 1441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799" h="1441799">
                  <a:moveTo>
                    <a:pt x="0" y="720900"/>
                  </a:moveTo>
                  <a:cubicBezTo>
                    <a:pt x="0" y="322758"/>
                    <a:pt x="322758" y="0"/>
                    <a:pt x="720900" y="0"/>
                  </a:cubicBezTo>
                  <a:cubicBezTo>
                    <a:pt x="1119042" y="0"/>
                    <a:pt x="1441800" y="322758"/>
                    <a:pt x="1441800" y="720900"/>
                  </a:cubicBezTo>
                  <a:cubicBezTo>
                    <a:pt x="1441800" y="1119042"/>
                    <a:pt x="1119042" y="1441800"/>
                    <a:pt x="720900" y="1441800"/>
                  </a:cubicBezTo>
                  <a:cubicBezTo>
                    <a:pt x="322758" y="1441800"/>
                    <a:pt x="0" y="1119042"/>
                    <a:pt x="0" y="720900"/>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1467" tIns="231467" rIns="231467" bIns="231467" numCol="1" spcCol="1270" anchor="ctr" anchorCtr="0">
              <a:noAutofit/>
            </a:bodyPr>
            <a:lstStyle/>
            <a:p>
              <a:pPr marL="0" lvl="0" indent="0" algn="l" defTabSz="711200">
                <a:lnSpc>
                  <a:spcPct val="90000"/>
                </a:lnSpc>
                <a:spcBef>
                  <a:spcPct val="0"/>
                </a:spcBef>
                <a:spcAft>
                  <a:spcPct val="35000"/>
                </a:spcAft>
                <a:buNone/>
              </a:pPr>
              <a:r>
                <a:rPr lang="zh-CN" altLang="en-US" sz="1600" b="1" i="0" kern="1200" baseline="0" dirty="0">
                  <a:latin typeface="+mn-ea"/>
                  <a:ea typeface="+mn-ea"/>
                </a:rPr>
                <a:t>辅助</a:t>
              </a:r>
              <a:endParaRPr lang="zh-CN" altLang="en-US" sz="1600" b="1" kern="1200" dirty="0">
                <a:latin typeface="+mn-ea"/>
                <a:ea typeface="+mn-ea"/>
              </a:endParaRPr>
            </a:p>
            <a:p>
              <a:pPr marL="57150" lvl="1" indent="-57150" algn="l" defTabSz="488950">
                <a:lnSpc>
                  <a:spcPct val="90000"/>
                </a:lnSpc>
                <a:spcBef>
                  <a:spcPct val="0"/>
                </a:spcBef>
                <a:spcAft>
                  <a:spcPct val="15000"/>
                </a:spcAft>
                <a:buChar char="•"/>
              </a:pPr>
              <a:r>
                <a:rPr lang="zh-CN" altLang="en-US" sz="1100" kern="1200" dirty="0">
                  <a:latin typeface="+mn-ea"/>
                  <a:ea typeface="+mn-ea"/>
                </a:rPr>
                <a:t>数字孪生技术</a:t>
              </a:r>
            </a:p>
          </p:txBody>
        </p:sp>
        <p:sp>
          <p:nvSpPr>
            <p:cNvPr id="24" name="任意多边形: 形状 23">
              <a:extLst>
                <a:ext uri="{FF2B5EF4-FFF2-40B4-BE49-F238E27FC236}">
                  <a16:creationId xmlns:a16="http://schemas.microsoft.com/office/drawing/2014/main" id="{E100B60A-E864-4804-9431-AA1220C5ADCA}"/>
                </a:ext>
              </a:extLst>
            </p:cNvPr>
            <p:cNvSpPr/>
            <p:nvPr/>
          </p:nvSpPr>
          <p:spPr>
            <a:xfrm rot="18360000">
              <a:off x="7955470" y="4147819"/>
              <a:ext cx="284778" cy="445648"/>
            </a:xfrm>
            <a:custGeom>
              <a:avLst/>
              <a:gdLst>
                <a:gd name="connsiteX0" fmla="*/ 0 w 284777"/>
                <a:gd name="connsiteY0" fmla="*/ 89129 h 445647"/>
                <a:gd name="connsiteX1" fmla="*/ 142389 w 284777"/>
                <a:gd name="connsiteY1" fmla="*/ 89129 h 445647"/>
                <a:gd name="connsiteX2" fmla="*/ 142389 w 284777"/>
                <a:gd name="connsiteY2" fmla="*/ 0 h 445647"/>
                <a:gd name="connsiteX3" fmla="*/ 284777 w 284777"/>
                <a:gd name="connsiteY3" fmla="*/ 222824 h 445647"/>
                <a:gd name="connsiteX4" fmla="*/ 142389 w 284777"/>
                <a:gd name="connsiteY4" fmla="*/ 445647 h 445647"/>
                <a:gd name="connsiteX5" fmla="*/ 142389 w 284777"/>
                <a:gd name="connsiteY5" fmla="*/ 356518 h 445647"/>
                <a:gd name="connsiteX6" fmla="*/ 0 w 284777"/>
                <a:gd name="connsiteY6" fmla="*/ 356518 h 445647"/>
                <a:gd name="connsiteX7" fmla="*/ 0 w 284777"/>
                <a:gd name="connsiteY7" fmla="*/ 89129 h 44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777" h="445647">
                  <a:moveTo>
                    <a:pt x="284777" y="356518"/>
                  </a:moveTo>
                  <a:lnTo>
                    <a:pt x="142388" y="356518"/>
                  </a:lnTo>
                  <a:lnTo>
                    <a:pt x="142388" y="445647"/>
                  </a:lnTo>
                  <a:lnTo>
                    <a:pt x="0" y="222823"/>
                  </a:lnTo>
                  <a:lnTo>
                    <a:pt x="142388" y="0"/>
                  </a:lnTo>
                  <a:lnTo>
                    <a:pt x="142388" y="89129"/>
                  </a:lnTo>
                  <a:lnTo>
                    <a:pt x="284777" y="89129"/>
                  </a:lnTo>
                  <a:lnTo>
                    <a:pt x="284777" y="356518"/>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5432" tIns="89129" rIns="1" bIns="89129"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mn-ea"/>
                <a:ea typeface="+mn-ea"/>
              </a:endParaRPr>
            </a:p>
          </p:txBody>
        </p:sp>
        <p:sp>
          <p:nvSpPr>
            <p:cNvPr id="25" name="任意多边形: 形状 24">
              <a:extLst>
                <a:ext uri="{FF2B5EF4-FFF2-40B4-BE49-F238E27FC236}">
                  <a16:creationId xmlns:a16="http://schemas.microsoft.com/office/drawing/2014/main" id="{BDCE8D03-7564-4119-9074-2995BA264F69}"/>
                </a:ext>
              </a:extLst>
            </p:cNvPr>
            <p:cNvSpPr/>
            <p:nvPr/>
          </p:nvSpPr>
          <p:spPr>
            <a:xfrm>
              <a:off x="6790574" y="4456833"/>
              <a:ext cx="1441799" cy="1441799"/>
            </a:xfrm>
            <a:custGeom>
              <a:avLst/>
              <a:gdLst>
                <a:gd name="connsiteX0" fmla="*/ 0 w 1441799"/>
                <a:gd name="connsiteY0" fmla="*/ 720900 h 1441799"/>
                <a:gd name="connsiteX1" fmla="*/ 720900 w 1441799"/>
                <a:gd name="connsiteY1" fmla="*/ 0 h 1441799"/>
                <a:gd name="connsiteX2" fmla="*/ 1441800 w 1441799"/>
                <a:gd name="connsiteY2" fmla="*/ 720900 h 1441799"/>
                <a:gd name="connsiteX3" fmla="*/ 720900 w 1441799"/>
                <a:gd name="connsiteY3" fmla="*/ 1441800 h 1441799"/>
                <a:gd name="connsiteX4" fmla="*/ 0 w 1441799"/>
                <a:gd name="connsiteY4" fmla="*/ 720900 h 1441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799" h="1441799">
                  <a:moveTo>
                    <a:pt x="0" y="720900"/>
                  </a:moveTo>
                  <a:cubicBezTo>
                    <a:pt x="0" y="322758"/>
                    <a:pt x="322758" y="0"/>
                    <a:pt x="720900" y="0"/>
                  </a:cubicBezTo>
                  <a:cubicBezTo>
                    <a:pt x="1119042" y="0"/>
                    <a:pt x="1441800" y="322758"/>
                    <a:pt x="1441800" y="720900"/>
                  </a:cubicBezTo>
                  <a:cubicBezTo>
                    <a:pt x="1441800" y="1119042"/>
                    <a:pt x="1119042" y="1441800"/>
                    <a:pt x="720900" y="1441800"/>
                  </a:cubicBezTo>
                  <a:cubicBezTo>
                    <a:pt x="322758" y="1441800"/>
                    <a:pt x="0" y="1119042"/>
                    <a:pt x="0" y="720900"/>
                  </a:cubicBez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31467" tIns="231467" rIns="231467" bIns="231467" numCol="1" spcCol="1270" anchor="ctr" anchorCtr="0">
              <a:noAutofit/>
            </a:bodyPr>
            <a:lstStyle/>
            <a:p>
              <a:pPr marL="0" lvl="0" indent="0" algn="l" defTabSz="711200">
                <a:lnSpc>
                  <a:spcPct val="90000"/>
                </a:lnSpc>
                <a:spcBef>
                  <a:spcPct val="0"/>
                </a:spcBef>
                <a:spcAft>
                  <a:spcPct val="35000"/>
                </a:spcAft>
                <a:buNone/>
              </a:pPr>
              <a:r>
                <a:rPr lang="zh-CN" altLang="en-US" sz="1600" b="1" i="0" kern="1200" baseline="0" dirty="0">
                  <a:latin typeface="+mn-ea"/>
                  <a:ea typeface="+mn-ea"/>
                </a:rPr>
                <a:t>保障</a:t>
              </a:r>
              <a:endParaRPr lang="zh-CN" altLang="en-US" sz="1600" b="1" kern="1200" dirty="0">
                <a:latin typeface="+mn-ea"/>
                <a:ea typeface="+mn-ea"/>
              </a:endParaRPr>
            </a:p>
            <a:p>
              <a:pPr marL="57150" lvl="1" indent="-57150" algn="l" defTabSz="488950">
                <a:lnSpc>
                  <a:spcPct val="90000"/>
                </a:lnSpc>
                <a:spcBef>
                  <a:spcPct val="0"/>
                </a:spcBef>
                <a:spcAft>
                  <a:spcPct val="15000"/>
                </a:spcAft>
                <a:buChar char="•"/>
              </a:pPr>
              <a:r>
                <a:rPr lang="zh-CN" altLang="en-US" sz="1100" kern="1200" dirty="0">
                  <a:latin typeface="+mn-ea"/>
                  <a:ea typeface="+mn-ea"/>
                </a:rPr>
                <a:t>计算资源的弹性配置</a:t>
              </a:r>
            </a:p>
          </p:txBody>
        </p:sp>
        <p:sp>
          <p:nvSpPr>
            <p:cNvPr id="26" name="任意多边形: 形状 25">
              <a:extLst>
                <a:ext uri="{FF2B5EF4-FFF2-40B4-BE49-F238E27FC236}">
                  <a16:creationId xmlns:a16="http://schemas.microsoft.com/office/drawing/2014/main" id="{97E536BA-6B40-43B2-B964-4D593A46C6DF}"/>
                </a:ext>
              </a:extLst>
            </p:cNvPr>
            <p:cNvSpPr/>
            <p:nvPr/>
          </p:nvSpPr>
          <p:spPr>
            <a:xfrm rot="22680000">
              <a:off x="7651297" y="3211670"/>
              <a:ext cx="284777" cy="445648"/>
            </a:xfrm>
            <a:custGeom>
              <a:avLst/>
              <a:gdLst>
                <a:gd name="connsiteX0" fmla="*/ 0 w 284777"/>
                <a:gd name="connsiteY0" fmla="*/ 89129 h 445647"/>
                <a:gd name="connsiteX1" fmla="*/ 142389 w 284777"/>
                <a:gd name="connsiteY1" fmla="*/ 89129 h 445647"/>
                <a:gd name="connsiteX2" fmla="*/ 142389 w 284777"/>
                <a:gd name="connsiteY2" fmla="*/ 0 h 445647"/>
                <a:gd name="connsiteX3" fmla="*/ 284777 w 284777"/>
                <a:gd name="connsiteY3" fmla="*/ 222824 h 445647"/>
                <a:gd name="connsiteX4" fmla="*/ 142389 w 284777"/>
                <a:gd name="connsiteY4" fmla="*/ 445647 h 445647"/>
                <a:gd name="connsiteX5" fmla="*/ 142389 w 284777"/>
                <a:gd name="connsiteY5" fmla="*/ 356518 h 445647"/>
                <a:gd name="connsiteX6" fmla="*/ 0 w 284777"/>
                <a:gd name="connsiteY6" fmla="*/ 356518 h 445647"/>
                <a:gd name="connsiteX7" fmla="*/ 0 w 284777"/>
                <a:gd name="connsiteY7" fmla="*/ 89129 h 44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777" h="445647">
                  <a:moveTo>
                    <a:pt x="284777" y="356518"/>
                  </a:moveTo>
                  <a:lnTo>
                    <a:pt x="142388" y="356518"/>
                  </a:lnTo>
                  <a:lnTo>
                    <a:pt x="142388" y="445647"/>
                  </a:lnTo>
                  <a:lnTo>
                    <a:pt x="0" y="222823"/>
                  </a:lnTo>
                  <a:lnTo>
                    <a:pt x="142388" y="0"/>
                  </a:lnTo>
                  <a:lnTo>
                    <a:pt x="142388" y="89129"/>
                  </a:lnTo>
                  <a:lnTo>
                    <a:pt x="284777" y="89129"/>
                  </a:lnTo>
                  <a:lnTo>
                    <a:pt x="284777" y="356518"/>
                  </a:lnTo>
                  <a:close/>
                </a:path>
              </a:pathLst>
            </a:custGeom>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85432" tIns="89129" rIns="0" bIns="89129"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mn-ea"/>
                <a:ea typeface="+mn-ea"/>
              </a:endParaRPr>
            </a:p>
          </p:txBody>
        </p:sp>
        <p:sp>
          <p:nvSpPr>
            <p:cNvPr id="27" name="任意多边形: 形状 26">
              <a:extLst>
                <a:ext uri="{FF2B5EF4-FFF2-40B4-BE49-F238E27FC236}">
                  <a16:creationId xmlns:a16="http://schemas.microsoft.com/office/drawing/2014/main" id="{6095704D-4A73-46F3-9EB9-3993728BD0A1}"/>
                </a:ext>
              </a:extLst>
            </p:cNvPr>
            <p:cNvSpPr/>
            <p:nvPr/>
          </p:nvSpPr>
          <p:spPr>
            <a:xfrm>
              <a:off x="6123995" y="2405314"/>
              <a:ext cx="1441799" cy="1441799"/>
            </a:xfrm>
            <a:custGeom>
              <a:avLst/>
              <a:gdLst>
                <a:gd name="connsiteX0" fmla="*/ 0 w 1441799"/>
                <a:gd name="connsiteY0" fmla="*/ 720900 h 1441799"/>
                <a:gd name="connsiteX1" fmla="*/ 720900 w 1441799"/>
                <a:gd name="connsiteY1" fmla="*/ 0 h 1441799"/>
                <a:gd name="connsiteX2" fmla="*/ 1441800 w 1441799"/>
                <a:gd name="connsiteY2" fmla="*/ 720900 h 1441799"/>
                <a:gd name="connsiteX3" fmla="*/ 720900 w 1441799"/>
                <a:gd name="connsiteY3" fmla="*/ 1441800 h 1441799"/>
                <a:gd name="connsiteX4" fmla="*/ 0 w 1441799"/>
                <a:gd name="connsiteY4" fmla="*/ 720900 h 1441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799" h="1441799">
                  <a:moveTo>
                    <a:pt x="0" y="720900"/>
                  </a:moveTo>
                  <a:cubicBezTo>
                    <a:pt x="0" y="322758"/>
                    <a:pt x="322758" y="0"/>
                    <a:pt x="720900" y="0"/>
                  </a:cubicBezTo>
                  <a:cubicBezTo>
                    <a:pt x="1119042" y="0"/>
                    <a:pt x="1441800" y="322758"/>
                    <a:pt x="1441800" y="720900"/>
                  </a:cubicBezTo>
                  <a:cubicBezTo>
                    <a:pt x="1441800" y="1119042"/>
                    <a:pt x="1119042" y="1441800"/>
                    <a:pt x="720900" y="1441800"/>
                  </a:cubicBezTo>
                  <a:cubicBezTo>
                    <a:pt x="322758" y="1441800"/>
                    <a:pt x="0" y="1119042"/>
                    <a:pt x="0" y="720900"/>
                  </a:cubicBez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31467" tIns="231467" rIns="231467" bIns="231467" numCol="1" spcCol="1270" anchor="ctr" anchorCtr="0">
              <a:noAutofit/>
            </a:bodyPr>
            <a:lstStyle/>
            <a:p>
              <a:pPr marL="0" lvl="0" indent="0" algn="l" defTabSz="711200">
                <a:lnSpc>
                  <a:spcPct val="90000"/>
                </a:lnSpc>
                <a:spcBef>
                  <a:spcPct val="0"/>
                </a:spcBef>
                <a:spcAft>
                  <a:spcPct val="35000"/>
                </a:spcAft>
                <a:buNone/>
              </a:pPr>
              <a:r>
                <a:rPr lang="zh-CN" altLang="en-US" sz="1600" b="1" i="0" kern="1200" baseline="0" dirty="0">
                  <a:latin typeface="+mn-ea"/>
                  <a:ea typeface="+mn-ea"/>
                </a:rPr>
                <a:t>核心任务</a:t>
              </a:r>
              <a:endParaRPr lang="zh-CN" altLang="en-US" sz="1600" b="1" kern="1200" dirty="0">
                <a:latin typeface="+mn-ea"/>
                <a:ea typeface="+mn-ea"/>
              </a:endParaRPr>
            </a:p>
            <a:p>
              <a:pPr marL="57150" lvl="1" indent="-57150" algn="l" defTabSz="488950">
                <a:lnSpc>
                  <a:spcPct val="90000"/>
                </a:lnSpc>
                <a:spcBef>
                  <a:spcPct val="0"/>
                </a:spcBef>
                <a:spcAft>
                  <a:spcPct val="15000"/>
                </a:spcAft>
                <a:buChar char="•"/>
              </a:pPr>
              <a:r>
                <a:rPr lang="zh-CN" altLang="en-US" sz="1100" kern="1200" dirty="0">
                  <a:latin typeface="+mn-ea"/>
                  <a:ea typeface="+mn-ea"/>
                </a:rPr>
                <a:t>异构计算</a:t>
              </a:r>
              <a:r>
                <a:rPr lang="en-US" altLang="zh-CN" sz="1100" kern="1200" dirty="0">
                  <a:latin typeface="+mn-ea"/>
                  <a:ea typeface="+mn-ea"/>
                </a:rPr>
                <a:t>(</a:t>
              </a:r>
              <a:r>
                <a:rPr lang="zh-CN" altLang="en-US" sz="1100" kern="1200" dirty="0">
                  <a:latin typeface="+mn-ea"/>
                  <a:ea typeface="+mn-ea"/>
                </a:rPr>
                <a:t>计算能力、计算方法、计算层次</a:t>
              </a:r>
              <a:r>
                <a:rPr lang="en-US" altLang="zh-CN" sz="1100" kern="1200" dirty="0">
                  <a:latin typeface="+mn-ea"/>
                  <a:ea typeface="+mn-ea"/>
                </a:rPr>
                <a:t>)</a:t>
              </a:r>
              <a:endParaRPr lang="zh-CN" altLang="en-US" sz="1100" kern="1200" dirty="0">
                <a:latin typeface="+mn-ea"/>
                <a:ea typeface="+mn-ea"/>
              </a:endParaRPr>
            </a:p>
          </p:txBody>
        </p:sp>
      </p:grpSp>
      <p:sp>
        <p:nvSpPr>
          <p:cNvPr id="8" name="标题 7">
            <a:extLst>
              <a:ext uri="{FF2B5EF4-FFF2-40B4-BE49-F238E27FC236}">
                <a16:creationId xmlns:a16="http://schemas.microsoft.com/office/drawing/2014/main" id="{A3D3665B-1D1C-4A6D-BFA8-EB9D10D2DCEC}"/>
              </a:ext>
            </a:extLst>
          </p:cNvPr>
          <p:cNvSpPr>
            <a:spLocks noGrp="1"/>
          </p:cNvSpPr>
          <p:nvPr>
            <p:ph type="title"/>
          </p:nvPr>
        </p:nvSpPr>
        <p:spPr/>
        <p:txBody>
          <a:bodyPr/>
          <a:lstStyle/>
          <a:p>
            <a:r>
              <a:rPr lang="zh-CN" altLang="en-US" dirty="0"/>
              <a:t>智慧风电场的概念</a:t>
            </a:r>
          </a:p>
        </p:txBody>
      </p:sp>
      <p:sp>
        <p:nvSpPr>
          <p:cNvPr id="28" name="文本框 27">
            <a:extLst>
              <a:ext uri="{FF2B5EF4-FFF2-40B4-BE49-F238E27FC236}">
                <a16:creationId xmlns:a16="http://schemas.microsoft.com/office/drawing/2014/main" id="{88220B6C-987C-4659-BECA-4C51EB569381}"/>
              </a:ext>
            </a:extLst>
          </p:cNvPr>
          <p:cNvSpPr txBox="1"/>
          <p:nvPr/>
        </p:nvSpPr>
        <p:spPr>
          <a:xfrm>
            <a:off x="8050020" y="1216720"/>
            <a:ext cx="1861996" cy="307777"/>
          </a:xfrm>
          <a:prstGeom prst="rect">
            <a:avLst/>
          </a:prstGeom>
          <a:noFill/>
        </p:spPr>
        <p:txBody>
          <a:bodyPr wrap="square" rtlCol="0">
            <a:spAutoFit/>
          </a:bodyPr>
          <a:lstStyle/>
          <a:p>
            <a:r>
              <a:rPr lang="zh-CN" altLang="en-US" sz="1400" i="1" dirty="0">
                <a:solidFill>
                  <a:schemeClr val="bg1"/>
                </a:solidFill>
              </a:rPr>
              <a:t>未来智慧风电的方向</a:t>
            </a:r>
          </a:p>
        </p:txBody>
      </p:sp>
    </p:spTree>
    <p:custDataLst>
      <p:tags r:id="rId1"/>
    </p:custDataLst>
    <p:extLst>
      <p:ext uri="{BB962C8B-B14F-4D97-AF65-F5344CB8AC3E}">
        <p14:creationId xmlns:p14="http://schemas.microsoft.com/office/powerpoint/2010/main" val="1797615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ircle(in)">
                                      <p:cBhvr>
                                        <p:cTn id="13" dur="2000"/>
                                        <p:tgtEl>
                                          <p:spTgt spid="28"/>
                                        </p:tgtEl>
                                      </p:cBhvr>
                                    </p:animEffect>
                                  </p:childTnLst>
                                </p:cTn>
                              </p:par>
                              <p:par>
                                <p:cTn id="14" presetID="6" presetClass="entr" presetSubtype="16"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ircle(in)">
                                      <p:cBhvr>
                                        <p:cTn id="1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6" descr="D:\VI\VI\明阳智能LOGO\02 竖加TM(6)白.png"/>
          <p:cNvPicPr>
            <a:picLocks noChangeAspect="1" noChangeArrowheads="1"/>
          </p:cNvPicPr>
          <p:nvPr/>
        </p:nvPicPr>
        <p:blipFill>
          <a:blip r:embed="rId3" cstate="print">
            <a:extLst>
              <a:ext uri="{28A0092B-C50C-407E-A947-70E740481C1C}">
                <a14:useLocalDpi xmlns:a14="http://schemas.microsoft.com/office/drawing/2010/main" val="0"/>
              </a:ext>
            </a:extLst>
          </a:blip>
          <a:srcRect r="4518"/>
          <a:stretch>
            <a:fillRect/>
          </a:stretch>
        </p:blipFill>
        <p:spPr bwMode="auto">
          <a:xfrm>
            <a:off x="340995" y="365760"/>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874895" y="5278755"/>
            <a:ext cx="2661285" cy="768350"/>
          </a:xfrm>
          <a:prstGeom prst="rect">
            <a:avLst/>
          </a:prstGeom>
          <a:noFill/>
        </p:spPr>
        <p:txBody>
          <a:bodyPr wrap="square" rtlCol="0">
            <a:spAutoFit/>
          </a:bodyPr>
          <a:lstStyle/>
          <a:p>
            <a:r>
              <a:rPr lang="en-US" altLang="zh-CN" sz="4400">
                <a:solidFill>
                  <a:prstClr val="white"/>
                </a:solidFill>
                <a:latin typeface="Arial" panose="020B0604020202020204" pitchFamily="34" charset="0"/>
                <a:cs typeface="Arial" panose="020B0604020202020204" pitchFamily="34" charset="0"/>
              </a:rPr>
              <a:t>THANKS!</a:t>
            </a:r>
          </a:p>
        </p:txBody>
      </p:sp>
      <p:pic>
        <p:nvPicPr>
          <p:cNvPr id="10" name="图片 9" descr="握手"/>
          <p:cNvPicPr>
            <a:picLocks noChangeAspect="1"/>
          </p:cNvPicPr>
          <p:nvPr/>
        </p:nvPicPr>
        <p:blipFill>
          <a:blip r:embed="rId4"/>
          <a:stretch>
            <a:fillRect/>
          </a:stretch>
        </p:blipFill>
        <p:spPr>
          <a:xfrm>
            <a:off x="4337685" y="2390140"/>
            <a:ext cx="3735705" cy="2195830"/>
          </a:xfrm>
          <a:prstGeom prst="rect">
            <a:avLst/>
          </a:prstGeom>
        </p:spPr>
      </p:pic>
    </p:spTree>
    <p:extLst>
      <p:ext uri="{BB962C8B-B14F-4D97-AF65-F5344CB8AC3E}">
        <p14:creationId xmlns:p14="http://schemas.microsoft.com/office/powerpoint/2010/main" val="14481228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D2A8A-28F4-44D0-BE98-45D1446431C0}"/>
              </a:ext>
            </a:extLst>
          </p:cNvPr>
          <p:cNvSpPr>
            <a:spLocks noGrp="1"/>
          </p:cNvSpPr>
          <p:nvPr>
            <p:ph type="title"/>
          </p:nvPr>
        </p:nvSpPr>
        <p:spPr/>
        <p:txBody>
          <a:bodyPr/>
          <a:lstStyle/>
          <a:p>
            <a:pPr>
              <a:lnSpc>
                <a:spcPct val="150000"/>
              </a:lnSpc>
            </a:pPr>
            <a:r>
              <a:rPr lang="zh-CN" altLang="en-US" dirty="0">
                <a:latin typeface="+mn-ea"/>
                <a:ea typeface="+mn-ea"/>
              </a:rPr>
              <a:t>国外研究现状</a:t>
            </a:r>
          </a:p>
        </p:txBody>
      </p:sp>
      <p:sp>
        <p:nvSpPr>
          <p:cNvPr id="7" name="内容占位符 2">
            <a:extLst>
              <a:ext uri="{FF2B5EF4-FFF2-40B4-BE49-F238E27FC236}">
                <a16:creationId xmlns:a16="http://schemas.microsoft.com/office/drawing/2014/main" id="{A7D67031-4A03-4253-A19D-5050B8D13B1C}"/>
              </a:ext>
            </a:extLst>
          </p:cNvPr>
          <p:cNvSpPr txBox="1">
            <a:spLocks/>
          </p:cNvSpPr>
          <p:nvPr/>
        </p:nvSpPr>
        <p:spPr>
          <a:xfrm>
            <a:off x="679289" y="1291624"/>
            <a:ext cx="10357561" cy="4326856"/>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zh-CN" altLang="en-US" dirty="0">
              <a:latin typeface="+mn-ea"/>
            </a:endParaRPr>
          </a:p>
        </p:txBody>
      </p:sp>
      <p:sp>
        <p:nvSpPr>
          <p:cNvPr id="8" name="矩形 7">
            <a:extLst>
              <a:ext uri="{FF2B5EF4-FFF2-40B4-BE49-F238E27FC236}">
                <a16:creationId xmlns:a16="http://schemas.microsoft.com/office/drawing/2014/main" id="{17F07A0A-888A-4430-A070-F767F5490D6E}"/>
              </a:ext>
            </a:extLst>
          </p:cNvPr>
          <p:cNvSpPr/>
          <p:nvPr/>
        </p:nvSpPr>
        <p:spPr>
          <a:xfrm>
            <a:off x="546552" y="4114825"/>
            <a:ext cx="10966159" cy="115685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600" b="1" dirty="0">
                <a:solidFill>
                  <a:schemeClr val="accent4"/>
                </a:solidFill>
                <a:latin typeface="+mn-ea"/>
                <a:cs typeface="Times New Roman" panose="02020603050405020304" pitchFamily="18" charset="0"/>
              </a:rPr>
              <a:t>欧洲风能学会</a:t>
            </a:r>
            <a:r>
              <a:rPr lang="zh-CN" altLang="zh-CN" sz="1600" dirty="0">
                <a:solidFill>
                  <a:schemeClr val="bg1"/>
                </a:solidFill>
                <a:latin typeface="+mn-ea"/>
                <a:cs typeface="Times New Roman" panose="02020603050405020304" pitchFamily="18" charset="0"/>
              </a:rPr>
              <a:t>（</a:t>
            </a:r>
            <a:r>
              <a:rPr lang="en-US" altLang="zh-CN" sz="1600" dirty="0">
                <a:solidFill>
                  <a:schemeClr val="bg1"/>
                </a:solidFill>
                <a:latin typeface="+mn-ea"/>
                <a:cs typeface="Times New Roman" panose="02020603050405020304" pitchFamily="18" charset="0"/>
              </a:rPr>
              <a:t>EAWE</a:t>
            </a:r>
            <a:r>
              <a:rPr lang="zh-CN" altLang="zh-CN" sz="1600" dirty="0">
                <a:solidFill>
                  <a:schemeClr val="bg1"/>
                </a:solidFill>
                <a:latin typeface="+mn-ea"/>
                <a:cs typeface="Times New Roman" panose="02020603050405020304" pitchFamily="18" charset="0"/>
              </a:rPr>
              <a:t>）联合欧洲</a:t>
            </a:r>
            <a:r>
              <a:rPr lang="en-US" altLang="zh-CN" sz="1600" dirty="0">
                <a:solidFill>
                  <a:schemeClr val="bg1"/>
                </a:solidFill>
                <a:latin typeface="+mn-ea"/>
                <a:cs typeface="Times New Roman" panose="02020603050405020304" pitchFamily="18" charset="0"/>
              </a:rPr>
              <a:t>14</a:t>
            </a:r>
            <a:r>
              <a:rPr lang="zh-CN" altLang="zh-CN" sz="1600" dirty="0">
                <a:solidFill>
                  <a:schemeClr val="bg1"/>
                </a:solidFill>
                <a:latin typeface="+mn-ea"/>
                <a:cs typeface="Times New Roman" panose="02020603050405020304" pitchFamily="18" charset="0"/>
              </a:rPr>
              <a:t>国的重要风电研究高校与机构，在《</a:t>
            </a:r>
            <a:r>
              <a:rPr lang="en-US" altLang="zh-CN" sz="1600" dirty="0">
                <a:solidFill>
                  <a:schemeClr val="bg1"/>
                </a:solidFill>
                <a:latin typeface="+mn-ea"/>
                <a:cs typeface="Times New Roman" panose="02020603050405020304" pitchFamily="18" charset="0"/>
              </a:rPr>
              <a:t>Wind Energy Science</a:t>
            </a:r>
            <a:r>
              <a:rPr lang="zh-CN" altLang="zh-CN" sz="1600" dirty="0">
                <a:solidFill>
                  <a:schemeClr val="bg1"/>
                </a:solidFill>
                <a:latin typeface="+mn-ea"/>
                <a:cs typeface="Times New Roman" panose="02020603050405020304" pitchFamily="18" charset="0"/>
              </a:rPr>
              <a:t>》期刊创刊首篇文章中讨论了未来风电领域长期的研究挑战，</a:t>
            </a:r>
            <a:r>
              <a:rPr lang="zh-CN" altLang="zh-CN" sz="1600" b="1" dirty="0">
                <a:solidFill>
                  <a:schemeClr val="bg1"/>
                </a:solidFill>
                <a:latin typeface="+mn-ea"/>
                <a:cs typeface="Times New Roman" panose="02020603050405020304" pitchFamily="18" charset="0"/>
              </a:rPr>
              <a:t>从</a:t>
            </a:r>
            <a:r>
              <a:rPr lang="en-US" altLang="zh-CN" sz="1600" b="1" dirty="0">
                <a:solidFill>
                  <a:schemeClr val="bg1"/>
                </a:solidFill>
                <a:latin typeface="+mn-ea"/>
                <a:cs typeface="Times New Roman" panose="02020603050405020304" pitchFamily="18" charset="0"/>
              </a:rPr>
              <a:t>11</a:t>
            </a:r>
            <a:r>
              <a:rPr lang="zh-CN" altLang="zh-CN" sz="1600" b="1" dirty="0">
                <a:solidFill>
                  <a:schemeClr val="bg1"/>
                </a:solidFill>
                <a:latin typeface="+mn-ea"/>
                <a:cs typeface="Times New Roman" panose="02020603050405020304" pitchFamily="18" charset="0"/>
              </a:rPr>
              <a:t>个不同的研究领域</a:t>
            </a:r>
            <a:r>
              <a:rPr lang="zh-CN" altLang="zh-CN" sz="1600" dirty="0">
                <a:solidFill>
                  <a:schemeClr val="bg1"/>
                </a:solidFill>
                <a:latin typeface="+mn-ea"/>
                <a:cs typeface="Times New Roman" panose="02020603050405020304" pitchFamily="18" charset="0"/>
              </a:rPr>
              <a:t>阐述了</a:t>
            </a:r>
            <a:r>
              <a:rPr lang="zh-CN" altLang="zh-CN" sz="1600" b="1" dirty="0">
                <a:solidFill>
                  <a:schemeClr val="accent6"/>
                </a:solidFill>
                <a:latin typeface="+mn-ea"/>
                <a:cs typeface="Times New Roman" panose="02020603050405020304" pitchFamily="18" charset="0"/>
              </a:rPr>
              <a:t>当前风电的技术前沿以及技术局限</a:t>
            </a:r>
            <a:r>
              <a:rPr lang="zh-CN" altLang="zh-CN" sz="1600" dirty="0">
                <a:solidFill>
                  <a:schemeClr val="bg1"/>
                </a:solidFill>
                <a:latin typeface="+mn-ea"/>
                <a:cs typeface="Times New Roman" panose="02020603050405020304" pitchFamily="18" charset="0"/>
              </a:rPr>
              <a:t>，并进一步提出</a:t>
            </a:r>
            <a:r>
              <a:rPr lang="zh-CN" altLang="zh-CN" sz="1600" b="1" dirty="0">
                <a:solidFill>
                  <a:schemeClr val="accent6"/>
                </a:solidFill>
                <a:latin typeface="+mn-ea"/>
                <a:cs typeface="Times New Roman" panose="02020603050405020304" pitchFamily="18" charset="0"/>
              </a:rPr>
              <a:t>未来风电发展应优先解决的问题</a:t>
            </a:r>
            <a:r>
              <a:rPr lang="zh-CN" altLang="zh-CN" sz="1600" dirty="0">
                <a:solidFill>
                  <a:schemeClr val="bg1"/>
                </a:solidFill>
                <a:latin typeface="+mn-ea"/>
                <a:cs typeface="Times New Roman" panose="02020603050405020304" pitchFamily="18" charset="0"/>
              </a:rPr>
              <a:t>。</a:t>
            </a:r>
            <a:endParaRPr lang="zh-CN" altLang="en-US" sz="1600" dirty="0">
              <a:solidFill>
                <a:schemeClr val="bg1"/>
              </a:solidFill>
              <a:latin typeface="+mn-ea"/>
            </a:endParaRPr>
          </a:p>
        </p:txBody>
      </p:sp>
      <p:sp>
        <p:nvSpPr>
          <p:cNvPr id="13" name="矩形 12">
            <a:extLst>
              <a:ext uri="{FF2B5EF4-FFF2-40B4-BE49-F238E27FC236}">
                <a16:creationId xmlns:a16="http://schemas.microsoft.com/office/drawing/2014/main" id="{F3A7C949-54FC-47B9-8CD7-2C057E391B47}"/>
              </a:ext>
            </a:extLst>
          </p:cNvPr>
          <p:cNvSpPr/>
          <p:nvPr/>
        </p:nvSpPr>
        <p:spPr>
          <a:xfrm>
            <a:off x="546553" y="1467018"/>
            <a:ext cx="10852236" cy="787523"/>
          </a:xfrm>
          <a:prstGeom prst="rect">
            <a:avLst/>
          </a:prstGeom>
        </p:spPr>
        <p:txBody>
          <a:bodyPr wrap="square">
            <a:spAutoFit/>
          </a:bodyPr>
          <a:lstStyle/>
          <a:p>
            <a:pPr marL="285750" lvl="0" indent="-285750">
              <a:lnSpc>
                <a:spcPct val="150000"/>
              </a:lnSpc>
              <a:buFont typeface="Arial" panose="020B0604020202020204" pitchFamily="34" charset="0"/>
              <a:buChar char="•"/>
            </a:pPr>
            <a:r>
              <a:rPr lang="zh-CN" altLang="en-US" sz="1600" b="1" dirty="0">
                <a:solidFill>
                  <a:schemeClr val="accent4"/>
                </a:solidFill>
                <a:latin typeface="+mn-ea"/>
              </a:rPr>
              <a:t>美国国家可再生能源实验室</a:t>
            </a:r>
            <a:r>
              <a:rPr lang="zh-CN" altLang="en-US" sz="1600" dirty="0">
                <a:solidFill>
                  <a:schemeClr val="bg1"/>
                </a:solidFill>
                <a:latin typeface="+mn-ea"/>
              </a:rPr>
              <a:t>（</a:t>
            </a:r>
            <a:r>
              <a:rPr lang="en-US" altLang="zh-CN" sz="1600" dirty="0">
                <a:solidFill>
                  <a:schemeClr val="bg1"/>
                </a:solidFill>
                <a:latin typeface="+mn-ea"/>
              </a:rPr>
              <a:t>NREL</a:t>
            </a:r>
            <a:r>
              <a:rPr lang="zh-CN" altLang="en-US" sz="1600" dirty="0">
                <a:solidFill>
                  <a:schemeClr val="bg1"/>
                </a:solidFill>
                <a:latin typeface="+mn-ea"/>
              </a:rPr>
              <a:t>）提出</a:t>
            </a:r>
            <a:r>
              <a:rPr lang="en-US" altLang="zh-CN" sz="1600" b="1" i="1" dirty="0">
                <a:solidFill>
                  <a:schemeClr val="accent6"/>
                </a:solidFill>
                <a:latin typeface="+mn-ea"/>
              </a:rPr>
              <a:t>SMART</a:t>
            </a:r>
            <a:r>
              <a:rPr lang="zh-CN" altLang="en-US" sz="1600" b="1" i="1" dirty="0">
                <a:solidFill>
                  <a:schemeClr val="accent6"/>
                </a:solidFill>
                <a:latin typeface="+mn-ea"/>
              </a:rPr>
              <a:t>战略</a:t>
            </a:r>
            <a:r>
              <a:rPr lang="zh-CN" altLang="en-US" sz="1600" dirty="0">
                <a:solidFill>
                  <a:schemeClr val="bg1"/>
                </a:solidFill>
                <a:latin typeface="+mn-ea"/>
              </a:rPr>
              <a:t>（</a:t>
            </a:r>
            <a:r>
              <a:rPr lang="en-US" altLang="zh-CN" sz="1600" dirty="0">
                <a:solidFill>
                  <a:schemeClr val="bg1"/>
                </a:solidFill>
                <a:latin typeface="+mn-ea"/>
              </a:rPr>
              <a:t>System Management of Atmospheric Resource through Technology</a:t>
            </a:r>
            <a:r>
              <a:rPr lang="zh-CN" altLang="en-US" sz="1600" dirty="0">
                <a:solidFill>
                  <a:schemeClr val="bg1"/>
                </a:solidFill>
                <a:latin typeface="+mn-ea"/>
              </a:rPr>
              <a:t>，技术支撑下的大气资源系统管理）</a:t>
            </a:r>
          </a:p>
        </p:txBody>
      </p:sp>
      <p:grpSp>
        <p:nvGrpSpPr>
          <p:cNvPr id="24" name="组合 23">
            <a:extLst>
              <a:ext uri="{FF2B5EF4-FFF2-40B4-BE49-F238E27FC236}">
                <a16:creationId xmlns:a16="http://schemas.microsoft.com/office/drawing/2014/main" id="{1ED5D3BE-6684-4740-B81C-6F475A3EF005}"/>
              </a:ext>
            </a:extLst>
          </p:cNvPr>
          <p:cNvGrpSpPr/>
          <p:nvPr/>
        </p:nvGrpSpPr>
        <p:grpSpPr>
          <a:xfrm>
            <a:off x="1986116" y="2372810"/>
            <a:ext cx="7283246" cy="1346907"/>
            <a:chOff x="1986116" y="1668878"/>
            <a:chExt cx="7283246" cy="1346907"/>
          </a:xfrm>
        </p:grpSpPr>
        <p:sp>
          <p:nvSpPr>
            <p:cNvPr id="15" name="矩形 14">
              <a:extLst>
                <a:ext uri="{FF2B5EF4-FFF2-40B4-BE49-F238E27FC236}">
                  <a16:creationId xmlns:a16="http://schemas.microsoft.com/office/drawing/2014/main" id="{7D03FBAB-ED57-40EF-9DF8-F83D01087D7E}"/>
                </a:ext>
              </a:extLst>
            </p:cNvPr>
            <p:cNvSpPr/>
            <p:nvPr/>
          </p:nvSpPr>
          <p:spPr>
            <a:xfrm>
              <a:off x="6061588" y="1672917"/>
              <a:ext cx="3207774" cy="1338828"/>
            </a:xfrm>
            <a:prstGeom prst="rect">
              <a:avLst/>
            </a:prstGeom>
            <a:solidFill>
              <a:schemeClr val="accent6"/>
            </a:solidFill>
          </p:spPr>
          <p:txBody>
            <a:bodyPr wrap="square">
              <a:spAutoFit/>
            </a:bodyPr>
            <a:lstStyle/>
            <a:p>
              <a:pPr marL="285750" lvl="0" indent="-285750">
                <a:spcAft>
                  <a:spcPts val="1000"/>
                </a:spcAft>
                <a:buFont typeface="Arial" panose="020B0604020202020204" pitchFamily="34" charset="0"/>
                <a:buChar char="•"/>
              </a:pPr>
              <a:r>
                <a:rPr lang="zh-CN" altLang="zh-CN" sz="1400" spc="150" noProof="1">
                  <a:solidFill>
                    <a:schemeClr val="bg1"/>
                  </a:solidFill>
                  <a:latin typeface="+mn-ea"/>
                  <a:sym typeface="+mn-ea"/>
                </a:rPr>
                <a:t>更高的发电量和材料使用效率</a:t>
              </a:r>
              <a:endParaRPr lang="en-US" altLang="zh-CN" sz="1400" spc="150" noProof="1">
                <a:solidFill>
                  <a:schemeClr val="bg1"/>
                </a:solidFill>
                <a:latin typeface="+mn-ea"/>
                <a:sym typeface="+mn-ea"/>
              </a:endParaRPr>
            </a:p>
            <a:p>
              <a:pPr marL="228600" lvl="0" indent="-228600">
                <a:spcAft>
                  <a:spcPts val="1000"/>
                </a:spcAft>
                <a:buFont typeface="Arial" panose="020B0604020202020204" pitchFamily="34" charset="0"/>
                <a:buChar char="•"/>
              </a:pPr>
              <a:r>
                <a:rPr lang="zh-CN" altLang="zh-CN" sz="1400" spc="150" noProof="1">
                  <a:solidFill>
                    <a:schemeClr val="bg1"/>
                  </a:solidFill>
                  <a:latin typeface="+mn-ea"/>
                  <a:sym typeface="+mn-ea"/>
                </a:rPr>
                <a:t>更低的运行维护费用和投资风险</a:t>
              </a:r>
              <a:endParaRPr lang="en-US" altLang="zh-CN" sz="1400" spc="150" noProof="1">
                <a:solidFill>
                  <a:schemeClr val="bg1"/>
                </a:solidFill>
                <a:latin typeface="+mn-ea"/>
                <a:sym typeface="+mn-ea"/>
              </a:endParaRPr>
            </a:p>
            <a:p>
              <a:pPr marL="228600" lvl="0" indent="-228600">
                <a:spcAft>
                  <a:spcPts val="1000"/>
                </a:spcAft>
                <a:buFont typeface="Arial" panose="020B0604020202020204" pitchFamily="34" charset="0"/>
                <a:buChar char="•"/>
              </a:pPr>
              <a:r>
                <a:rPr lang="zh-CN" altLang="zh-CN" sz="1400" spc="150" noProof="1">
                  <a:solidFill>
                    <a:schemeClr val="bg1"/>
                  </a:solidFill>
                  <a:latin typeface="+mn-ea"/>
                  <a:sym typeface="+mn-ea"/>
                </a:rPr>
                <a:t>更长的风电场寿命</a:t>
              </a:r>
              <a:endParaRPr lang="en-US" altLang="zh-CN" sz="1400" spc="150" noProof="1">
                <a:solidFill>
                  <a:schemeClr val="bg1"/>
                </a:solidFill>
                <a:latin typeface="+mn-ea"/>
                <a:sym typeface="+mn-ea"/>
              </a:endParaRPr>
            </a:p>
            <a:p>
              <a:pPr marL="228600" lvl="0" indent="-228600">
                <a:spcAft>
                  <a:spcPts val="1000"/>
                </a:spcAft>
                <a:buFont typeface="Arial" panose="020B0604020202020204" pitchFamily="34" charset="0"/>
                <a:buChar char="•"/>
              </a:pPr>
              <a:r>
                <a:rPr lang="zh-CN" altLang="zh-CN" sz="1400" spc="150" noProof="1">
                  <a:solidFill>
                    <a:schemeClr val="bg1"/>
                  </a:solidFill>
                  <a:latin typeface="+mn-ea"/>
                  <a:sym typeface="+mn-ea"/>
                </a:rPr>
                <a:t>更强的电网协调能力</a:t>
              </a:r>
              <a:endParaRPr lang="zh-CN" altLang="en-US" sz="1400" dirty="0">
                <a:solidFill>
                  <a:schemeClr val="bg1"/>
                </a:solidFill>
                <a:latin typeface="+mn-ea"/>
              </a:endParaRPr>
            </a:p>
          </p:txBody>
        </p:sp>
        <p:sp>
          <p:nvSpPr>
            <p:cNvPr id="20" name="矩形 19">
              <a:extLst>
                <a:ext uri="{FF2B5EF4-FFF2-40B4-BE49-F238E27FC236}">
                  <a16:creationId xmlns:a16="http://schemas.microsoft.com/office/drawing/2014/main" id="{1A1D179E-F12D-497C-998C-31B8707338C0}"/>
                </a:ext>
              </a:extLst>
            </p:cNvPr>
            <p:cNvSpPr/>
            <p:nvPr/>
          </p:nvSpPr>
          <p:spPr>
            <a:xfrm>
              <a:off x="1986116" y="1668878"/>
              <a:ext cx="3028336" cy="1346907"/>
            </a:xfrm>
            <a:prstGeom prst="rect">
              <a:avLst/>
            </a:prstGeom>
            <a:solidFill>
              <a:schemeClr val="accent4">
                <a:alpha val="80000"/>
              </a:schemeClr>
            </a:solidFill>
          </p:spPr>
          <p:txBody>
            <a:bodyPr wrap="square">
              <a:spAutoFit/>
            </a:bodyPr>
            <a:lstStyle/>
            <a:p>
              <a:pPr marL="285750" indent="-285750">
                <a:lnSpc>
                  <a:spcPct val="150000"/>
                </a:lnSpc>
                <a:buFont typeface="Arial" panose="020B0604020202020204" pitchFamily="34" charset="0"/>
                <a:buChar char="•"/>
              </a:pPr>
              <a:r>
                <a:rPr lang="zh-CN" altLang="en-US" sz="1400" dirty="0">
                  <a:solidFill>
                    <a:schemeClr val="bg1"/>
                  </a:solidFill>
                  <a:latin typeface="+mn-ea"/>
                  <a:cs typeface="Times New Roman" panose="02020603050405020304" pitchFamily="18" charset="0"/>
                </a:rPr>
                <a:t>以下一代智能化</a:t>
              </a:r>
              <a:r>
                <a:rPr lang="zh-CN" altLang="en-US" sz="1400" b="1" dirty="0">
                  <a:latin typeface="+mn-ea"/>
                  <a:cs typeface="Times New Roman" panose="02020603050405020304" pitchFamily="18" charset="0"/>
                </a:rPr>
                <a:t>创新技术</a:t>
              </a:r>
              <a:r>
                <a:rPr lang="zh-CN" altLang="en-US" sz="1400" dirty="0">
                  <a:solidFill>
                    <a:schemeClr val="bg1"/>
                  </a:solidFill>
                  <a:latin typeface="+mn-ea"/>
                  <a:cs typeface="Times New Roman" panose="02020603050405020304" pitchFamily="18" charset="0"/>
                </a:rPr>
                <a:t>为支撑，</a:t>
              </a:r>
              <a:r>
                <a:rPr lang="zh-CN" altLang="zh-CN" sz="1400" dirty="0">
                  <a:solidFill>
                    <a:schemeClr val="bg1"/>
                  </a:solidFill>
                  <a:latin typeface="+mn-ea"/>
                  <a:cs typeface="Times New Roman" panose="02020603050405020304" pitchFamily="18" charset="0"/>
                </a:rPr>
                <a:t>建成</a:t>
              </a:r>
              <a:r>
                <a:rPr lang="zh-CN" altLang="zh-CN" sz="1400" b="1" dirty="0">
                  <a:solidFill>
                    <a:schemeClr val="bg1"/>
                  </a:solidFill>
                  <a:latin typeface="+mn-ea"/>
                  <a:cs typeface="Times New Roman" panose="02020603050405020304" pitchFamily="18" charset="0"/>
                </a:rPr>
                <a:t>实时响应大气变化</a:t>
              </a:r>
              <a:r>
                <a:rPr lang="zh-CN" altLang="zh-CN" sz="1400" dirty="0">
                  <a:solidFill>
                    <a:schemeClr val="bg1"/>
                  </a:solidFill>
                  <a:latin typeface="+mn-ea"/>
                  <a:cs typeface="Times New Roman" panose="02020603050405020304" pitchFamily="18" charset="0"/>
                </a:rPr>
                <a:t>并且</a:t>
              </a:r>
              <a:r>
                <a:rPr lang="zh-CN" altLang="zh-CN" sz="1400" b="1" dirty="0">
                  <a:solidFill>
                    <a:schemeClr val="bg1"/>
                  </a:solidFill>
                  <a:latin typeface="+mn-ea"/>
                  <a:cs typeface="Times New Roman" panose="02020603050405020304" pitchFamily="18" charset="0"/>
                </a:rPr>
                <a:t>提供电网支撑</a:t>
              </a:r>
              <a:r>
                <a:rPr lang="zh-CN" altLang="zh-CN" sz="1400" dirty="0">
                  <a:solidFill>
                    <a:schemeClr val="bg1"/>
                  </a:solidFill>
                  <a:latin typeface="+mn-ea"/>
                  <a:cs typeface="Times New Roman" panose="02020603050405020304" pitchFamily="18" charset="0"/>
                </a:rPr>
                <a:t>的未来</a:t>
              </a:r>
              <a:r>
                <a:rPr lang="zh-CN" altLang="zh-CN" sz="1400" b="1" dirty="0">
                  <a:solidFill>
                    <a:schemeClr val="bg1"/>
                  </a:solidFill>
                  <a:latin typeface="+mn-ea"/>
                  <a:cs typeface="Times New Roman" panose="02020603050405020304" pitchFamily="18" charset="0"/>
                </a:rPr>
                <a:t>集成化风电场系统</a:t>
              </a:r>
              <a:endParaRPr lang="zh-CN" altLang="en-US" sz="1400" b="1" dirty="0">
                <a:solidFill>
                  <a:schemeClr val="bg1"/>
                </a:solidFill>
                <a:latin typeface="+mn-ea"/>
              </a:endParaRPr>
            </a:p>
          </p:txBody>
        </p:sp>
        <p:sp>
          <p:nvSpPr>
            <p:cNvPr id="21" name="箭头: 右 20">
              <a:extLst>
                <a:ext uri="{FF2B5EF4-FFF2-40B4-BE49-F238E27FC236}">
                  <a16:creationId xmlns:a16="http://schemas.microsoft.com/office/drawing/2014/main" id="{C97FD4CA-870B-4094-B8C5-E7735C4118D0}"/>
                </a:ext>
              </a:extLst>
            </p:cNvPr>
            <p:cNvSpPr/>
            <p:nvPr/>
          </p:nvSpPr>
          <p:spPr>
            <a:xfrm>
              <a:off x="5125021" y="2130071"/>
              <a:ext cx="825998" cy="424521"/>
            </a:xfrm>
            <a:prstGeom prst="rightArrow">
              <a:avLst>
                <a:gd name="adj1" fmla="val 69168"/>
                <a:gd name="adj2" fmla="val 4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mn-ea"/>
                </a:rPr>
                <a:t>目标</a:t>
              </a:r>
            </a:p>
          </p:txBody>
        </p:sp>
      </p:grpSp>
      <p:sp>
        <p:nvSpPr>
          <p:cNvPr id="3" name="矩形 2">
            <a:extLst>
              <a:ext uri="{FF2B5EF4-FFF2-40B4-BE49-F238E27FC236}">
                <a16:creationId xmlns:a16="http://schemas.microsoft.com/office/drawing/2014/main" id="{B4E9A3F8-E0B3-40AB-992C-2A81F3896B15}"/>
              </a:ext>
            </a:extLst>
          </p:cNvPr>
          <p:cNvSpPr/>
          <p:nvPr/>
        </p:nvSpPr>
        <p:spPr>
          <a:xfrm>
            <a:off x="9402098" y="2372810"/>
            <a:ext cx="732502" cy="1346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降低</a:t>
            </a:r>
            <a:r>
              <a:rPr lang="en-US" altLang="zh-CN" sz="1600" b="1" dirty="0">
                <a:latin typeface="+mn-ea"/>
              </a:rPr>
              <a:t>50%</a:t>
            </a:r>
            <a:r>
              <a:rPr lang="zh-CN" altLang="en-US" sz="1600" b="1" dirty="0">
                <a:latin typeface="+mn-ea"/>
              </a:rPr>
              <a:t>度电成本</a:t>
            </a:r>
          </a:p>
        </p:txBody>
      </p:sp>
    </p:spTree>
    <p:extLst>
      <p:ext uri="{BB962C8B-B14F-4D97-AF65-F5344CB8AC3E}">
        <p14:creationId xmlns:p14="http://schemas.microsoft.com/office/powerpoint/2010/main" val="3633465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D2A8A-28F4-44D0-BE98-45D1446431C0}"/>
              </a:ext>
            </a:extLst>
          </p:cNvPr>
          <p:cNvSpPr>
            <a:spLocks noGrp="1"/>
          </p:cNvSpPr>
          <p:nvPr>
            <p:ph type="title"/>
          </p:nvPr>
        </p:nvSpPr>
        <p:spPr/>
        <p:txBody>
          <a:bodyPr/>
          <a:lstStyle/>
          <a:p>
            <a:pPr>
              <a:lnSpc>
                <a:spcPct val="150000"/>
              </a:lnSpc>
            </a:pPr>
            <a:r>
              <a:rPr lang="zh-CN" altLang="en-US" dirty="0">
                <a:latin typeface="+mn-ea"/>
                <a:ea typeface="+mn-ea"/>
              </a:rPr>
              <a:t>国外研究现状</a:t>
            </a:r>
          </a:p>
        </p:txBody>
      </p:sp>
      <p:pic>
        <p:nvPicPr>
          <p:cNvPr id="11" name="Picture 4">
            <a:extLst>
              <a:ext uri="{FF2B5EF4-FFF2-40B4-BE49-F238E27FC236}">
                <a16:creationId xmlns:a16="http://schemas.microsoft.com/office/drawing/2014/main" id="{2CA53EA5-D339-4B9D-81A6-FF31DED9D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916" y="751043"/>
            <a:ext cx="4224816" cy="602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E015821-FE4C-4DCA-ADCB-40622BBA419A}"/>
              </a:ext>
            </a:extLst>
          </p:cNvPr>
          <p:cNvSpPr/>
          <p:nvPr/>
        </p:nvSpPr>
        <p:spPr>
          <a:xfrm>
            <a:off x="7240546" y="1558536"/>
            <a:ext cx="3238909" cy="3932230"/>
          </a:xfrm>
          <a:prstGeom prst="rect">
            <a:avLst/>
          </a:prstGeom>
          <a:solidFill>
            <a:schemeClr val="accent6">
              <a:lumMod val="60000"/>
              <a:lumOff val="40000"/>
            </a:schemeClr>
          </a:solidFill>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主要的一般主题归纳为以下特定项目：</a:t>
            </a:r>
          </a:p>
          <a:p>
            <a:pPr>
              <a:lnSpc>
                <a:spcPct val="150000"/>
              </a:lnSpc>
            </a:pPr>
            <a:r>
              <a:rPr lang="zh-CN" altLang="en-US" sz="1400" dirty="0">
                <a:latin typeface="微软雅黑" panose="020B0503020204020204" pitchFamily="34" charset="-122"/>
                <a:ea typeface="微软雅黑" panose="020B0503020204020204" pitchFamily="34" charset="-122"/>
              </a:rPr>
              <a:t>1.材料与结构</a:t>
            </a:r>
          </a:p>
          <a:p>
            <a:pPr>
              <a:lnSpc>
                <a:spcPct val="150000"/>
              </a:lnSpc>
            </a:pPr>
            <a:r>
              <a:rPr lang="zh-CN" altLang="en-US" sz="1400" dirty="0">
                <a:latin typeface="微软雅黑" panose="020B0503020204020204" pitchFamily="34" charset="-122"/>
                <a:ea typeface="微软雅黑" panose="020B0503020204020204" pitchFamily="34" charset="-122"/>
              </a:rPr>
              <a:t>2.风和湍流</a:t>
            </a:r>
          </a:p>
          <a:p>
            <a:pPr>
              <a:lnSpc>
                <a:spcPct val="150000"/>
              </a:lnSpc>
            </a:pPr>
            <a:r>
              <a:rPr lang="zh-CN" altLang="en-US" sz="1400" dirty="0">
                <a:latin typeface="微软雅黑" panose="020B0503020204020204" pitchFamily="34" charset="-122"/>
                <a:ea typeface="微软雅黑" panose="020B0503020204020204" pitchFamily="34" charset="-122"/>
              </a:rPr>
              <a:t>3.空气动力学</a:t>
            </a:r>
          </a:p>
          <a:p>
            <a:pPr>
              <a:lnSpc>
                <a:spcPct val="150000"/>
              </a:lnSpc>
            </a:pPr>
            <a:r>
              <a:rPr lang="zh-CN" altLang="en-US" sz="1400" dirty="0">
                <a:latin typeface="微软雅黑" panose="020B0503020204020204" pitchFamily="34" charset="-122"/>
                <a:ea typeface="微软雅黑" panose="020B0503020204020204" pitchFamily="34" charset="-122"/>
              </a:rPr>
              <a:t>4.控制和系统识别</a:t>
            </a:r>
          </a:p>
          <a:p>
            <a:pPr>
              <a:lnSpc>
                <a:spcPct val="150000"/>
              </a:lnSpc>
            </a:pPr>
            <a:r>
              <a:rPr lang="zh-CN" altLang="en-US" sz="1400" dirty="0">
                <a:latin typeface="微软雅黑" panose="020B0503020204020204" pitchFamily="34" charset="-122"/>
                <a:ea typeface="微软雅黑" panose="020B0503020204020204" pitchFamily="34" charset="-122"/>
              </a:rPr>
              <a:t>5.电力转换</a:t>
            </a:r>
          </a:p>
          <a:p>
            <a:pPr>
              <a:lnSpc>
                <a:spcPct val="150000"/>
              </a:lnSpc>
            </a:pPr>
            <a:r>
              <a:rPr lang="zh-CN" altLang="en-US" sz="1400" dirty="0">
                <a:latin typeface="微软雅黑" panose="020B0503020204020204" pitchFamily="34" charset="-122"/>
                <a:ea typeface="微软雅黑" panose="020B0503020204020204" pitchFamily="34" charset="-122"/>
              </a:rPr>
              <a:t>6.可靠性和不确定性建模</a:t>
            </a:r>
          </a:p>
          <a:p>
            <a:pPr>
              <a:lnSpc>
                <a:spcPct val="150000"/>
              </a:lnSpc>
            </a:pPr>
            <a:r>
              <a:rPr lang="zh-CN" altLang="en-US" sz="1400" dirty="0">
                <a:latin typeface="微软雅黑" panose="020B0503020204020204" pitchFamily="34" charset="-122"/>
                <a:ea typeface="微软雅黑" panose="020B0503020204020204" pitchFamily="34" charset="-122"/>
              </a:rPr>
              <a:t>7.设计方法</a:t>
            </a:r>
          </a:p>
          <a:p>
            <a:pPr>
              <a:lnSpc>
                <a:spcPct val="150000"/>
              </a:lnSpc>
            </a:pPr>
            <a:r>
              <a:rPr lang="zh-CN" altLang="en-US" sz="1400" dirty="0">
                <a:latin typeface="微软雅黑" panose="020B0503020204020204" pitchFamily="34" charset="-122"/>
                <a:ea typeface="微软雅黑" panose="020B0503020204020204" pitchFamily="34" charset="-122"/>
              </a:rPr>
              <a:t>8.流体力学，土壤特性和漂浮式机组</a:t>
            </a:r>
          </a:p>
          <a:p>
            <a:pPr>
              <a:lnSpc>
                <a:spcPct val="150000"/>
              </a:lnSpc>
            </a:pPr>
            <a:r>
              <a:rPr lang="zh-CN" altLang="en-US" sz="1400" dirty="0">
                <a:latin typeface="微软雅黑" panose="020B0503020204020204" pitchFamily="34" charset="-122"/>
                <a:ea typeface="微软雅黑" panose="020B0503020204020204" pitchFamily="34" charset="-122"/>
              </a:rPr>
              <a:t>9.离岸环境方面</a:t>
            </a:r>
          </a:p>
          <a:p>
            <a:pPr>
              <a:lnSpc>
                <a:spcPct val="150000"/>
              </a:lnSpc>
            </a:pPr>
            <a:r>
              <a:rPr lang="zh-CN" altLang="en-US" sz="1400" dirty="0">
                <a:latin typeface="微软雅黑" panose="020B0503020204020204" pitchFamily="34" charset="-122"/>
                <a:ea typeface="微软雅黑" panose="020B0503020204020204" pitchFamily="34" charset="-122"/>
              </a:rPr>
              <a:t>10.电力系统中的风能</a:t>
            </a:r>
          </a:p>
          <a:p>
            <a:pPr>
              <a:lnSpc>
                <a:spcPct val="150000"/>
              </a:lnSpc>
            </a:pPr>
            <a:r>
              <a:rPr lang="zh-CN" altLang="en-US" sz="1400" dirty="0">
                <a:latin typeface="微软雅黑" panose="020B0503020204020204" pitchFamily="34" charset="-122"/>
                <a:ea typeface="微软雅黑" panose="020B0503020204020204" pitchFamily="34" charset="-122"/>
              </a:rPr>
              <a:t>11.风能的社会和经济方面</a:t>
            </a:r>
          </a:p>
        </p:txBody>
      </p:sp>
      <p:sp>
        <p:nvSpPr>
          <p:cNvPr id="3" name="矩形 2">
            <a:extLst>
              <a:ext uri="{FF2B5EF4-FFF2-40B4-BE49-F238E27FC236}">
                <a16:creationId xmlns:a16="http://schemas.microsoft.com/office/drawing/2014/main" id="{63B89EE8-8628-4488-B255-DA8792824B90}"/>
              </a:ext>
            </a:extLst>
          </p:cNvPr>
          <p:cNvSpPr/>
          <p:nvPr/>
        </p:nvSpPr>
        <p:spPr>
          <a:xfrm>
            <a:off x="7240546" y="3429000"/>
            <a:ext cx="2973538" cy="468630"/>
          </a:xfrm>
          <a:prstGeom prst="rect">
            <a:avLst/>
          </a:prstGeom>
          <a:noFill/>
          <a:ln w="28575">
            <a:solidFill>
              <a:srgbClr val="FF0000"/>
            </a:solidFill>
          </a:ln>
          <a:effectLst>
            <a:innerShdw blurRad="114300">
              <a:prstClr val="black"/>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9723321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D2A8A-28F4-44D0-BE98-45D1446431C0}"/>
              </a:ext>
            </a:extLst>
          </p:cNvPr>
          <p:cNvSpPr>
            <a:spLocks noGrp="1"/>
          </p:cNvSpPr>
          <p:nvPr>
            <p:ph type="title"/>
          </p:nvPr>
        </p:nvSpPr>
        <p:spPr/>
        <p:txBody>
          <a:bodyPr/>
          <a:lstStyle/>
          <a:p>
            <a:pPr>
              <a:lnSpc>
                <a:spcPct val="150000"/>
              </a:lnSpc>
            </a:pPr>
            <a:r>
              <a:rPr lang="zh-CN" altLang="en-US" dirty="0">
                <a:latin typeface="+mn-ea"/>
                <a:ea typeface="+mn-ea"/>
              </a:rPr>
              <a:t>国外研究现状</a:t>
            </a:r>
          </a:p>
        </p:txBody>
      </p:sp>
      <p:pic>
        <p:nvPicPr>
          <p:cNvPr id="5" name="Picture 2">
            <a:extLst>
              <a:ext uri="{FF2B5EF4-FFF2-40B4-BE49-F238E27FC236}">
                <a16:creationId xmlns:a16="http://schemas.microsoft.com/office/drawing/2014/main" id="{2DE2FB14-66D3-4D1E-9B17-5F3E8E7C2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87" y="732408"/>
            <a:ext cx="3235325" cy="612559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05F3FD3-1CA3-4C64-B1EA-2BF63C672214}"/>
              </a:ext>
            </a:extLst>
          </p:cNvPr>
          <p:cNvSpPr/>
          <p:nvPr/>
        </p:nvSpPr>
        <p:spPr>
          <a:xfrm>
            <a:off x="3657600" y="818748"/>
            <a:ext cx="8197516" cy="5952912"/>
          </a:xfrm>
          <a:prstGeom prst="rect">
            <a:avLst/>
          </a:prstGeom>
          <a:solidFill>
            <a:srgbClr val="92D050"/>
          </a:solidFill>
        </p:spPr>
        <p:txBody>
          <a:bodyPr wrap="square">
            <a:spAutoFit/>
          </a:bodyPr>
          <a:lstStyle/>
          <a:p>
            <a:pPr>
              <a:lnSpc>
                <a:spcPts val="2000"/>
              </a:lnSpc>
            </a:pPr>
            <a:r>
              <a:rPr lang="zh-CN" altLang="en-US" sz="2000" b="1" dirty="0">
                <a:latin typeface="微软雅黑" panose="020B0503020204020204" pitchFamily="34" charset="-122"/>
                <a:ea typeface="微软雅黑" panose="020B0503020204020204" pitchFamily="34" charset="-122"/>
              </a:rPr>
              <a:t>6、可靠性和不确定性建模</a:t>
            </a:r>
          </a:p>
          <a:p>
            <a:pPr>
              <a:lnSpc>
                <a:spcPts val="2300"/>
              </a:lnSpc>
            </a:pPr>
            <a:r>
              <a:rPr lang="zh-CN" altLang="en-US" sz="14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目前，现代陆上风力机组的可靠性处于可接受的水平。这意味着，假设100％的站点可访问性并实施精心组织的高效维护策略，大多数陆上风力机组的可用性水平都将达到98％以上。换句话说，</a:t>
            </a:r>
            <a:r>
              <a:rPr lang="zh-CN" altLang="en-US" b="1" dirty="0">
                <a:latin typeface="微软雅黑" panose="020B0503020204020204" pitchFamily="34" charset="-122"/>
                <a:ea typeface="微软雅黑" panose="020B0503020204020204" pitchFamily="34" charset="-122"/>
              </a:rPr>
              <a:t>由于服务和维修而导致的年度停机时间少于1周</a:t>
            </a:r>
            <a:r>
              <a:rPr lang="zh-CN" altLang="en-US" dirty="0">
                <a:latin typeface="微软雅黑" panose="020B0503020204020204" pitchFamily="34" charset="-122"/>
                <a:ea typeface="微软雅黑" panose="020B0503020204020204" pitchFamily="34" charset="-122"/>
              </a:rPr>
              <a:t>。避免风能系统的故障很重要，因为它会影响停机时间，进而影响年度能源生产（AEP），安装维护成本以及CoE。这对于海上风电尤其有效，因为海上海上故障的后果在行程上限制，海上维修的复杂性以及因此的总体生产成本方面，在额外的停机时间方面更为严重。当前的风力机组的部件与其他应用中的相似部件一样可靠，并且进一步提高部件的可靠性很可能导致更高水平的能源成本（LCoE）。因此，在设计优化系统时，重点不应放在显着提高组件可靠性上，因为这可能意味着较高的CAPEX（资本支出），因此不利于LCoE。相反，未来的研发应着重于最大程度地减少甚至消除意外故障。换句话说，风能行业应该从纠正性维护（故障纠正）转向更多的预防性和预测性维护（在发生故障之前进行修复），以实现最大的可用性。</a:t>
            </a:r>
            <a:r>
              <a:rPr lang="zh-CN" altLang="en-US" b="1" u="sng" dirty="0">
                <a:latin typeface="微软雅黑" panose="020B0503020204020204" pitchFamily="34" charset="-122"/>
                <a:ea typeface="微软雅黑" panose="020B0503020204020204" pitchFamily="34" charset="-122"/>
              </a:rPr>
              <a:t>另一种方法是在可能且在技术和经济上可行的情况下合并/激活系统冗余，以使风力机组和/或风电场在发生故障后仍处于运行状态。仅在可以降低LCoE的情况下才应执行此操作，并允许容错操作将停机时间减至最少。另一个额外的方法是风力机组和风电场不确定性建模，该模型到目前为止仍处于起步阶段，但形成了一个内在方面，可以最大程度地减少意外故障和停机时间。最后，研究方法和工具应旨在为组件和子系统获得更统一的可靠性级别，其中从风险角度将统一理解为统一，即也要考虑故障的后果。</a:t>
            </a:r>
          </a:p>
        </p:txBody>
      </p:sp>
    </p:spTree>
    <p:extLst>
      <p:ext uri="{BB962C8B-B14F-4D97-AF65-F5344CB8AC3E}">
        <p14:creationId xmlns:p14="http://schemas.microsoft.com/office/powerpoint/2010/main" val="348747457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E794A-8D31-4F36-AEF5-A9D3F7E4A315}"/>
              </a:ext>
            </a:extLst>
          </p:cNvPr>
          <p:cNvSpPr>
            <a:spLocks noGrp="1"/>
          </p:cNvSpPr>
          <p:nvPr>
            <p:ph type="title"/>
          </p:nvPr>
        </p:nvSpPr>
        <p:spPr/>
        <p:txBody>
          <a:bodyPr/>
          <a:lstStyle/>
          <a:p>
            <a:r>
              <a:rPr lang="zh-CN" altLang="en-US" dirty="0"/>
              <a:t>国内研究现状</a:t>
            </a:r>
            <a:r>
              <a:rPr lang="en-US" altLang="zh-CN" dirty="0"/>
              <a:t>-</a:t>
            </a:r>
            <a:r>
              <a:rPr lang="zh-CN" altLang="en-US" dirty="0"/>
              <a:t>整机厂商</a:t>
            </a:r>
          </a:p>
        </p:txBody>
      </p:sp>
      <p:graphicFrame>
        <p:nvGraphicFramePr>
          <p:cNvPr id="4" name="表格 4">
            <a:extLst>
              <a:ext uri="{FF2B5EF4-FFF2-40B4-BE49-F238E27FC236}">
                <a16:creationId xmlns:a16="http://schemas.microsoft.com/office/drawing/2014/main" id="{E952162B-59BC-4949-BD61-5DAA2E82CF69}"/>
              </a:ext>
            </a:extLst>
          </p:cNvPr>
          <p:cNvGraphicFramePr>
            <a:graphicFrameLocks noGrp="1"/>
          </p:cNvGraphicFramePr>
          <p:nvPr>
            <p:extLst>
              <p:ext uri="{D42A27DB-BD31-4B8C-83A1-F6EECF244321}">
                <p14:modId xmlns:p14="http://schemas.microsoft.com/office/powerpoint/2010/main" val="2218215053"/>
              </p:ext>
            </p:extLst>
          </p:nvPr>
        </p:nvGraphicFramePr>
        <p:xfrm>
          <a:off x="1239683" y="893805"/>
          <a:ext cx="9712633" cy="5687046"/>
        </p:xfrm>
        <a:graphic>
          <a:graphicData uri="http://schemas.openxmlformats.org/drawingml/2006/table">
            <a:tbl>
              <a:tblPr firstRow="1" bandRow="1">
                <a:tableStyleId>{5C22544A-7EE6-4342-B048-85BDC9FD1C3A}</a:tableStyleId>
              </a:tblPr>
              <a:tblGrid>
                <a:gridCol w="1546586">
                  <a:extLst>
                    <a:ext uri="{9D8B030D-6E8A-4147-A177-3AD203B41FA5}">
                      <a16:colId xmlns:a16="http://schemas.microsoft.com/office/drawing/2014/main" val="1037051701"/>
                    </a:ext>
                  </a:extLst>
                </a:gridCol>
                <a:gridCol w="3240085">
                  <a:extLst>
                    <a:ext uri="{9D8B030D-6E8A-4147-A177-3AD203B41FA5}">
                      <a16:colId xmlns:a16="http://schemas.microsoft.com/office/drawing/2014/main" val="3715127904"/>
                    </a:ext>
                  </a:extLst>
                </a:gridCol>
                <a:gridCol w="4925962">
                  <a:extLst>
                    <a:ext uri="{9D8B030D-6E8A-4147-A177-3AD203B41FA5}">
                      <a16:colId xmlns:a16="http://schemas.microsoft.com/office/drawing/2014/main" val="391385117"/>
                    </a:ext>
                  </a:extLst>
                </a:gridCol>
              </a:tblGrid>
              <a:tr h="554238">
                <a:tc>
                  <a:txBody>
                    <a:bodyPr/>
                    <a:lstStyle/>
                    <a:p>
                      <a:pPr algn="ctr">
                        <a:lnSpc>
                          <a:spcPct val="150000"/>
                        </a:lnSpc>
                      </a:pPr>
                      <a:r>
                        <a:rPr lang="zh-CN" altLang="en-US" sz="1600" b="1" dirty="0">
                          <a:latin typeface="+mn-ea"/>
                          <a:ea typeface="+mn-ea"/>
                        </a:rPr>
                        <a:t>整机厂商</a:t>
                      </a:r>
                    </a:p>
                  </a:txBody>
                  <a:tcPr anchor="ctr"/>
                </a:tc>
                <a:tc>
                  <a:txBody>
                    <a:bodyPr/>
                    <a:lstStyle/>
                    <a:p>
                      <a:pPr algn="ctr">
                        <a:lnSpc>
                          <a:spcPct val="150000"/>
                        </a:lnSpc>
                      </a:pPr>
                      <a:r>
                        <a:rPr lang="zh-CN" altLang="en-US" sz="1600" dirty="0">
                          <a:latin typeface="+mn-ea"/>
                          <a:ea typeface="+mn-ea"/>
                        </a:rPr>
                        <a:t>产品</a:t>
                      </a:r>
                    </a:p>
                  </a:txBody>
                  <a:tcPr anchor="ctr"/>
                </a:tc>
                <a:tc>
                  <a:txBody>
                    <a:bodyPr/>
                    <a:lstStyle/>
                    <a:p>
                      <a:pPr algn="ctr">
                        <a:lnSpc>
                          <a:spcPct val="150000"/>
                        </a:lnSpc>
                      </a:pPr>
                      <a:r>
                        <a:rPr lang="zh-CN" altLang="en-US" sz="1600" dirty="0">
                          <a:latin typeface="+mn-ea"/>
                          <a:ea typeface="+mn-ea"/>
                        </a:rPr>
                        <a:t>简介</a:t>
                      </a:r>
                    </a:p>
                  </a:txBody>
                  <a:tcPr anchor="ctr"/>
                </a:tc>
                <a:extLst>
                  <a:ext uri="{0D108BD9-81ED-4DB2-BD59-A6C34878D82A}">
                    <a16:rowId xmlns:a16="http://schemas.microsoft.com/office/drawing/2014/main" val="1177697233"/>
                  </a:ext>
                </a:extLst>
              </a:tr>
              <a:tr h="928489">
                <a:tc>
                  <a:txBody>
                    <a:bodyPr/>
                    <a:lstStyle/>
                    <a:p>
                      <a:pPr algn="ctr">
                        <a:lnSpc>
                          <a:spcPct val="150000"/>
                        </a:lnSpc>
                      </a:pPr>
                      <a:r>
                        <a:rPr lang="zh-CN" altLang="en-US" sz="1600" b="1" dirty="0">
                          <a:latin typeface="+mn-ea"/>
                          <a:ea typeface="+mn-ea"/>
                        </a:rPr>
                        <a:t>远景智能</a:t>
                      </a:r>
                    </a:p>
                  </a:txBody>
                  <a:tcPr anchor="ctr"/>
                </a:tc>
                <a:tc>
                  <a:txBody>
                    <a:bodyPr/>
                    <a:lstStyle/>
                    <a:p>
                      <a:pPr>
                        <a:lnSpc>
                          <a:spcPct val="150000"/>
                        </a:lnSpc>
                      </a:pPr>
                      <a:r>
                        <a:rPr lang="zh-CN" altLang="zh-CN" sz="1400" dirty="0">
                          <a:latin typeface="+mn-ea"/>
                          <a:ea typeface="+mn-ea"/>
                        </a:rPr>
                        <a:t>能源物联网平台</a:t>
                      </a:r>
                      <a:r>
                        <a:rPr lang="en-US" altLang="zh-CN" sz="1400" dirty="0" err="1">
                          <a:latin typeface="+mn-ea"/>
                          <a:ea typeface="+mn-ea"/>
                        </a:rPr>
                        <a:t>EnOS</a:t>
                      </a:r>
                      <a:r>
                        <a:rPr lang="en-US" altLang="zh-CN" sz="1400" baseline="30000" dirty="0" err="1">
                          <a:latin typeface="+mn-ea"/>
                          <a:ea typeface="+mn-ea"/>
                        </a:rPr>
                        <a:t>TM</a:t>
                      </a:r>
                      <a:endParaRPr lang="zh-CN" altLang="en-US" sz="1400" dirty="0">
                        <a:latin typeface="+mn-ea"/>
                        <a:ea typeface="+mn-ea"/>
                      </a:endParaRPr>
                    </a:p>
                  </a:txBody>
                  <a:tcPr anchor="ctr"/>
                </a:tc>
                <a:tc>
                  <a:txBody>
                    <a:bodyPr/>
                    <a:lstStyle/>
                    <a:p>
                      <a:pPr>
                        <a:lnSpc>
                          <a:spcPct val="150000"/>
                        </a:lnSpc>
                      </a:pPr>
                      <a:r>
                        <a:rPr lang="zh-CN" altLang="zh-CN" sz="1400" dirty="0">
                          <a:latin typeface="+mn-ea"/>
                          <a:ea typeface="+mn-ea"/>
                        </a:rPr>
                        <a:t>打造“</a:t>
                      </a:r>
                      <a:r>
                        <a:rPr lang="zh-CN" altLang="zh-CN" sz="1400" b="1" dirty="0">
                          <a:latin typeface="+mn-ea"/>
                          <a:ea typeface="+mn-ea"/>
                        </a:rPr>
                        <a:t>直连、安全、高精度、机器学习</a:t>
                      </a:r>
                      <a:r>
                        <a:rPr lang="zh-CN" altLang="zh-CN" sz="1400" dirty="0">
                          <a:latin typeface="+mn-ea"/>
                          <a:ea typeface="+mn-ea"/>
                        </a:rPr>
                        <a:t>”的智慧电场软件解决方案</a:t>
                      </a:r>
                      <a:endParaRPr lang="zh-CN" altLang="en-US" sz="1400" dirty="0">
                        <a:latin typeface="+mn-ea"/>
                        <a:ea typeface="+mn-ea"/>
                      </a:endParaRPr>
                    </a:p>
                  </a:txBody>
                  <a:tcPr anchor="ctr"/>
                </a:tc>
                <a:extLst>
                  <a:ext uri="{0D108BD9-81ED-4DB2-BD59-A6C34878D82A}">
                    <a16:rowId xmlns:a16="http://schemas.microsoft.com/office/drawing/2014/main" val="318774306"/>
                  </a:ext>
                </a:extLst>
              </a:tr>
              <a:tr h="928489">
                <a:tc>
                  <a:txBody>
                    <a:bodyPr/>
                    <a:lstStyle/>
                    <a:p>
                      <a:pPr algn="ctr">
                        <a:lnSpc>
                          <a:spcPct val="150000"/>
                        </a:lnSpc>
                      </a:pPr>
                      <a:r>
                        <a:rPr lang="zh-CN" altLang="en-US" sz="1600" b="1" dirty="0">
                          <a:latin typeface="+mn-ea"/>
                          <a:ea typeface="+mn-ea"/>
                        </a:rPr>
                        <a:t>金风科技</a:t>
                      </a:r>
                    </a:p>
                  </a:txBody>
                  <a:tcPr anchor="ctr"/>
                </a:tc>
                <a:tc>
                  <a:txBody>
                    <a:bodyPr/>
                    <a:lstStyle/>
                    <a:p>
                      <a:pPr>
                        <a:lnSpc>
                          <a:spcPct val="150000"/>
                        </a:lnSpc>
                      </a:pPr>
                      <a:r>
                        <a:rPr lang="zh-CN" altLang="zh-CN" sz="1400" dirty="0">
                          <a:latin typeface="+mn-ea"/>
                          <a:ea typeface="+mn-ea"/>
                        </a:rPr>
                        <a:t>智慧运营系统</a:t>
                      </a:r>
                      <a:r>
                        <a:rPr lang="en-US" altLang="zh-CN" sz="1400" dirty="0">
                          <a:latin typeface="+mn-ea"/>
                          <a:ea typeface="+mn-ea"/>
                        </a:rPr>
                        <a:t>SOAM</a:t>
                      </a:r>
                      <a:r>
                        <a:rPr lang="en-US" altLang="zh-CN" sz="1400" baseline="30000" dirty="0">
                          <a:latin typeface="+mn-ea"/>
                          <a:ea typeface="+mn-ea"/>
                        </a:rPr>
                        <a:t>TM</a:t>
                      </a:r>
                      <a:endParaRPr lang="zh-CN" altLang="en-US" sz="1400" dirty="0">
                        <a:latin typeface="+mn-ea"/>
                        <a:ea typeface="+mn-ea"/>
                      </a:endParaRPr>
                    </a:p>
                  </a:txBody>
                  <a:tcPr anchor="ctr"/>
                </a:tc>
                <a:tc>
                  <a:txBody>
                    <a:bodyPr/>
                    <a:lstStyle/>
                    <a:p>
                      <a:pPr>
                        <a:lnSpc>
                          <a:spcPct val="150000"/>
                        </a:lnSpc>
                      </a:pPr>
                      <a:r>
                        <a:rPr lang="zh-CN" altLang="zh-CN" sz="1400" dirty="0">
                          <a:latin typeface="+mn-ea"/>
                          <a:ea typeface="+mn-ea"/>
                        </a:rPr>
                        <a:t>融入</a:t>
                      </a:r>
                      <a:r>
                        <a:rPr lang="zh-CN" altLang="zh-CN" sz="1400" b="1" dirty="0">
                          <a:latin typeface="+mn-ea"/>
                          <a:ea typeface="+mn-ea"/>
                        </a:rPr>
                        <a:t>故障诊断、健康状态预警、功率精准预测、风机优化运行</a:t>
                      </a:r>
                      <a:r>
                        <a:rPr lang="zh-CN" altLang="zh-CN" sz="1400" dirty="0">
                          <a:latin typeface="+mn-ea"/>
                          <a:ea typeface="+mn-ea"/>
                        </a:rPr>
                        <a:t>等专业技术</a:t>
                      </a:r>
                      <a:r>
                        <a:rPr lang="zh-CN" altLang="en-US" sz="1400" dirty="0">
                          <a:latin typeface="+mn-ea"/>
                          <a:ea typeface="+mn-ea"/>
                        </a:rPr>
                        <a:t>，</a:t>
                      </a:r>
                      <a:r>
                        <a:rPr lang="zh-CN" altLang="zh-CN" sz="1400" dirty="0"/>
                        <a:t>打造智慧运营软件平台</a:t>
                      </a:r>
                      <a:endParaRPr lang="zh-CN" altLang="en-US" sz="1400" dirty="0">
                        <a:latin typeface="+mn-ea"/>
                        <a:ea typeface="+mn-ea"/>
                      </a:endParaRPr>
                    </a:p>
                  </a:txBody>
                  <a:tcPr anchor="ctr"/>
                </a:tc>
                <a:extLst>
                  <a:ext uri="{0D108BD9-81ED-4DB2-BD59-A6C34878D82A}">
                    <a16:rowId xmlns:a16="http://schemas.microsoft.com/office/drawing/2014/main" val="4040025151"/>
                  </a:ext>
                </a:extLst>
              </a:tr>
              <a:tr h="928489">
                <a:tc>
                  <a:txBody>
                    <a:bodyPr/>
                    <a:lstStyle/>
                    <a:p>
                      <a:pPr algn="ctr">
                        <a:lnSpc>
                          <a:spcPct val="150000"/>
                        </a:lnSpc>
                      </a:pPr>
                      <a:r>
                        <a:rPr lang="zh-CN" altLang="en-US" sz="1600" b="1" dirty="0">
                          <a:latin typeface="+mn-ea"/>
                          <a:ea typeface="+mn-ea"/>
                        </a:rPr>
                        <a:t>上海电气</a:t>
                      </a:r>
                    </a:p>
                  </a:txBody>
                  <a:tcPr anchor="ctr"/>
                </a:tc>
                <a:tc>
                  <a:txBody>
                    <a:bodyPr/>
                    <a:lstStyle/>
                    <a:p>
                      <a:pPr>
                        <a:lnSpc>
                          <a:spcPct val="150000"/>
                        </a:lnSpc>
                      </a:pPr>
                      <a:r>
                        <a:rPr lang="zh-CN" altLang="en-US" sz="1400" dirty="0">
                          <a:latin typeface="+mn-ea"/>
                          <a:ea typeface="+mn-ea"/>
                        </a:rPr>
                        <a:t>风云系统</a:t>
                      </a:r>
                    </a:p>
                  </a:txBody>
                  <a:tcPr anchor="ctr"/>
                </a:tc>
                <a:tc>
                  <a:txBody>
                    <a:bodyPr/>
                    <a:lstStyle/>
                    <a:p>
                      <a:pPr>
                        <a:lnSpc>
                          <a:spcPct val="150000"/>
                        </a:lnSpc>
                      </a:pPr>
                      <a:r>
                        <a:rPr lang="zh-CN" altLang="zh-CN" sz="1400" dirty="0">
                          <a:latin typeface="+mn-ea"/>
                          <a:ea typeface="+mn-ea"/>
                        </a:rPr>
                        <a:t>基于</a:t>
                      </a:r>
                      <a:r>
                        <a:rPr lang="en-US" altLang="zh-CN" sz="1400" b="1" dirty="0">
                          <a:latin typeface="+mn-ea"/>
                          <a:ea typeface="+mn-ea"/>
                        </a:rPr>
                        <a:t>ABC</a:t>
                      </a:r>
                      <a:r>
                        <a:rPr lang="zh-CN" altLang="zh-CN" sz="1400" b="1" dirty="0">
                          <a:latin typeface="+mn-ea"/>
                          <a:ea typeface="+mn-ea"/>
                        </a:rPr>
                        <a:t>技术</a:t>
                      </a:r>
                      <a:r>
                        <a:rPr lang="zh-CN" altLang="zh-CN" sz="1400" dirty="0">
                          <a:latin typeface="+mn-ea"/>
                          <a:ea typeface="+mn-ea"/>
                        </a:rPr>
                        <a:t>高效利用数据</a:t>
                      </a:r>
                      <a:r>
                        <a:rPr lang="zh-CN" altLang="zh-CN" sz="1400" b="1" dirty="0">
                          <a:latin typeface="+mn-ea"/>
                          <a:ea typeface="+mn-ea"/>
                        </a:rPr>
                        <a:t>监控资产</a:t>
                      </a:r>
                      <a:r>
                        <a:rPr lang="zh-CN" altLang="zh-CN" sz="1400" dirty="0">
                          <a:latin typeface="+mn-ea"/>
                          <a:ea typeface="+mn-ea"/>
                        </a:rPr>
                        <a:t>，</a:t>
                      </a:r>
                      <a:r>
                        <a:rPr lang="zh-CN" altLang="zh-CN" sz="1400" b="1" dirty="0">
                          <a:latin typeface="+mn-ea"/>
                          <a:ea typeface="+mn-ea"/>
                        </a:rPr>
                        <a:t>预测机组故障</a:t>
                      </a:r>
                      <a:r>
                        <a:rPr lang="zh-CN" altLang="zh-CN" sz="1400" dirty="0">
                          <a:latin typeface="+mn-ea"/>
                          <a:ea typeface="+mn-ea"/>
                        </a:rPr>
                        <a:t>，通过预测性控制技术“预言”风机的运行，实现用户资产使用价</a:t>
                      </a:r>
                      <a:endParaRPr lang="en-US" altLang="zh-CN" sz="1400" dirty="0">
                        <a:latin typeface="+mn-ea"/>
                        <a:ea typeface="+mn-ea"/>
                      </a:endParaRPr>
                    </a:p>
                    <a:p>
                      <a:pPr>
                        <a:lnSpc>
                          <a:spcPct val="150000"/>
                        </a:lnSpc>
                      </a:pPr>
                      <a:r>
                        <a:rPr lang="zh-CN" altLang="zh-CN" sz="1400" dirty="0">
                          <a:latin typeface="+mn-ea"/>
                          <a:ea typeface="+mn-ea"/>
                        </a:rPr>
                        <a:t>值的最大化</a:t>
                      </a:r>
                      <a:endParaRPr lang="zh-CN" altLang="en-US" sz="1400" dirty="0">
                        <a:latin typeface="+mn-ea"/>
                        <a:ea typeface="+mn-ea"/>
                      </a:endParaRPr>
                    </a:p>
                  </a:txBody>
                  <a:tcPr anchor="ctr"/>
                </a:tc>
                <a:extLst>
                  <a:ext uri="{0D108BD9-81ED-4DB2-BD59-A6C34878D82A}">
                    <a16:rowId xmlns:a16="http://schemas.microsoft.com/office/drawing/2014/main" val="3675080261"/>
                  </a:ext>
                </a:extLst>
              </a:tr>
              <a:tr h="928489">
                <a:tc>
                  <a:txBody>
                    <a:bodyPr/>
                    <a:lstStyle/>
                    <a:p>
                      <a:pPr algn="ctr">
                        <a:lnSpc>
                          <a:spcPct val="150000"/>
                        </a:lnSpc>
                      </a:pPr>
                      <a:r>
                        <a:rPr lang="zh-CN" altLang="en-US" sz="1600" b="1" dirty="0">
                          <a:latin typeface="+mn-ea"/>
                          <a:ea typeface="+mn-ea"/>
                        </a:rPr>
                        <a:t>东方风电</a:t>
                      </a:r>
                    </a:p>
                  </a:txBody>
                  <a:tcPr anchor="ctr"/>
                </a:tc>
                <a:tc>
                  <a:txBody>
                    <a:bodyPr/>
                    <a:lstStyle/>
                    <a:p>
                      <a:pPr>
                        <a:lnSpc>
                          <a:spcPct val="150000"/>
                        </a:lnSpc>
                      </a:pPr>
                      <a:r>
                        <a:rPr lang="en-US" altLang="zh-CN" sz="1400" dirty="0"/>
                        <a:t>PACOM</a:t>
                      </a:r>
                      <a:r>
                        <a:rPr lang="zh-CN" altLang="en-US" sz="1400" dirty="0"/>
                        <a:t>智慧风场</a:t>
                      </a:r>
                      <a:endParaRPr lang="zh-CN" altLang="en-US" sz="1400" dirty="0">
                        <a:latin typeface="+mn-ea"/>
                        <a:ea typeface="+mn-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zh-CN" sz="1400" dirty="0"/>
                        <a:t>深度结合</a:t>
                      </a:r>
                      <a:r>
                        <a:rPr lang="en-US" altLang="zh-CN" sz="1400" b="1" dirty="0"/>
                        <a:t>CPS</a:t>
                      </a:r>
                      <a:r>
                        <a:rPr lang="zh-CN" altLang="zh-CN" sz="1400" dirty="0"/>
                        <a:t>信息物理系统、</a:t>
                      </a:r>
                      <a:r>
                        <a:rPr lang="zh-CN" altLang="zh-CN" sz="1400" b="1" dirty="0"/>
                        <a:t>工业大数据</a:t>
                      </a:r>
                      <a:r>
                        <a:rPr lang="zh-CN" altLang="zh-CN" sz="1400" dirty="0"/>
                        <a:t>和</a:t>
                      </a:r>
                      <a:r>
                        <a:rPr lang="zh-CN" altLang="zh-CN" sz="1400" b="1" dirty="0"/>
                        <a:t>边缘计算</a:t>
                      </a:r>
                      <a:r>
                        <a:rPr lang="zh-CN" altLang="zh-CN" sz="1400" dirty="0"/>
                        <a:t>理论方法，统筹构建的风场智能</a:t>
                      </a:r>
                      <a:r>
                        <a:rPr lang="zh-CN" altLang="zh-CN" sz="1400" b="1" dirty="0"/>
                        <a:t>感知</a:t>
                      </a:r>
                      <a:r>
                        <a:rPr lang="zh-CN" altLang="zh-CN" sz="1400" dirty="0"/>
                        <a:t>、智能</a:t>
                      </a:r>
                      <a:r>
                        <a:rPr lang="zh-CN" altLang="zh-CN" sz="1400" b="1" dirty="0"/>
                        <a:t>分析</a:t>
                      </a:r>
                      <a:r>
                        <a:rPr lang="zh-CN" altLang="zh-CN" sz="1400" dirty="0"/>
                        <a:t>、智能</a:t>
                      </a:r>
                      <a:r>
                        <a:rPr lang="zh-CN" altLang="zh-CN" sz="1400" b="1" dirty="0"/>
                        <a:t>控制</a:t>
                      </a:r>
                      <a:r>
                        <a:rPr lang="zh-CN" altLang="zh-CN" sz="1400" dirty="0"/>
                        <a:t>、智能</a:t>
                      </a:r>
                      <a:r>
                        <a:rPr lang="zh-CN" altLang="zh-CN" sz="1400" b="1" dirty="0"/>
                        <a:t>运营</a:t>
                      </a:r>
                      <a:r>
                        <a:rPr lang="zh-CN" altLang="zh-CN" sz="1400" dirty="0"/>
                        <a:t>和智能</a:t>
                      </a:r>
                      <a:r>
                        <a:rPr lang="zh-CN" altLang="zh-CN" sz="1400" b="1" dirty="0"/>
                        <a:t>服务</a:t>
                      </a:r>
                      <a:r>
                        <a:rPr lang="zh-CN" altLang="zh-CN" sz="1400" dirty="0"/>
                        <a:t>一体化源端闭环解决方案（</a:t>
                      </a:r>
                      <a:r>
                        <a:rPr lang="en-US" altLang="zh-CN" sz="1400" dirty="0"/>
                        <a:t>2018</a:t>
                      </a:r>
                      <a:r>
                        <a:rPr lang="zh-CN" altLang="zh-CN" sz="1400" dirty="0"/>
                        <a:t>年</a:t>
                      </a:r>
                      <a:r>
                        <a:rPr lang="en-US" altLang="zh-CN" sz="1400" dirty="0"/>
                        <a:t>10</a:t>
                      </a:r>
                      <a:r>
                        <a:rPr lang="zh-CN" altLang="zh-CN" sz="1400" dirty="0"/>
                        <a:t>月发布</a:t>
                      </a:r>
                      <a:r>
                        <a:rPr lang="zh-CN" altLang="en-US" sz="1400" dirty="0"/>
                        <a:t>）</a:t>
                      </a:r>
                      <a:r>
                        <a:rPr lang="zh-CN" altLang="zh-CN" sz="1400" dirty="0"/>
                        <a:t>，与天泽智云合作研发。</a:t>
                      </a:r>
                    </a:p>
                  </a:txBody>
                  <a:tcPr anchor="ctr"/>
                </a:tc>
                <a:extLst>
                  <a:ext uri="{0D108BD9-81ED-4DB2-BD59-A6C34878D82A}">
                    <a16:rowId xmlns:a16="http://schemas.microsoft.com/office/drawing/2014/main" val="10004"/>
                  </a:ext>
                </a:extLst>
              </a:tr>
              <a:tr h="928489">
                <a:tc>
                  <a:txBody>
                    <a:bodyPr/>
                    <a:lstStyle/>
                    <a:p>
                      <a:pPr algn="ctr">
                        <a:lnSpc>
                          <a:spcPct val="150000"/>
                        </a:lnSpc>
                      </a:pPr>
                      <a:r>
                        <a:rPr lang="zh-CN" altLang="en-US" sz="1600" b="1" dirty="0">
                          <a:latin typeface="+mn-ea"/>
                          <a:ea typeface="+mn-ea"/>
                        </a:rPr>
                        <a:t>联合动力</a:t>
                      </a:r>
                    </a:p>
                  </a:txBody>
                  <a:tcPr anchor="ctr"/>
                </a:tc>
                <a:tc>
                  <a:txBody>
                    <a:bodyPr/>
                    <a:lstStyle/>
                    <a:p>
                      <a:pPr>
                        <a:lnSpc>
                          <a:spcPct val="150000"/>
                        </a:lnSpc>
                      </a:pPr>
                      <a:r>
                        <a:rPr lang="zh-CN" altLang="zh-CN" sz="1400" dirty="0">
                          <a:latin typeface="+mn-ea"/>
                          <a:ea typeface="+mn-ea"/>
                        </a:rPr>
                        <a:t>智慧风电场服务系统</a:t>
                      </a:r>
                      <a:r>
                        <a:rPr lang="en-US" altLang="zh-CN" sz="1400" dirty="0">
                          <a:latin typeface="+mn-ea"/>
                          <a:ea typeface="+mn-ea"/>
                        </a:rPr>
                        <a:t>UP-</a:t>
                      </a:r>
                      <a:r>
                        <a:rPr lang="en-US" altLang="zh-CN" sz="1400" dirty="0" err="1">
                          <a:latin typeface="+mn-ea"/>
                          <a:ea typeface="+mn-ea"/>
                        </a:rPr>
                        <a:t>WindEYE</a:t>
                      </a:r>
                      <a:endParaRPr lang="zh-CN" altLang="en-US" sz="1400" dirty="0">
                        <a:latin typeface="+mn-ea"/>
                        <a:ea typeface="+mn-ea"/>
                      </a:endParaRPr>
                    </a:p>
                  </a:txBody>
                  <a:tcPr anchor="ctr"/>
                </a:tc>
                <a:tc>
                  <a:txBody>
                    <a:bodyPr/>
                    <a:lstStyle/>
                    <a:p>
                      <a:pPr>
                        <a:lnSpc>
                          <a:spcPct val="150000"/>
                        </a:lnSpc>
                      </a:pPr>
                      <a:r>
                        <a:rPr lang="zh-CN" altLang="zh-CN" sz="1400" dirty="0">
                          <a:latin typeface="+mn-ea"/>
                          <a:ea typeface="+mn-ea"/>
                        </a:rPr>
                        <a:t>集成</a:t>
                      </a:r>
                      <a:r>
                        <a:rPr lang="zh-CN" altLang="zh-CN" sz="1400" b="1" dirty="0">
                          <a:latin typeface="+mn-ea"/>
                          <a:ea typeface="+mn-ea"/>
                        </a:rPr>
                        <a:t>高速互联风电场实时通讯、电网支撑技术、能量管理、数据采集和分析</a:t>
                      </a:r>
                      <a:r>
                        <a:rPr lang="zh-CN" altLang="en-US" sz="1400" b="1" dirty="0">
                          <a:latin typeface="+mn-ea"/>
                          <a:ea typeface="+mn-ea"/>
                        </a:rPr>
                        <a:t>、</a:t>
                      </a:r>
                      <a:r>
                        <a:rPr lang="zh-CN" altLang="zh-CN" sz="1400" b="1" dirty="0">
                          <a:latin typeface="+mn-ea"/>
                          <a:ea typeface="+mn-ea"/>
                        </a:rPr>
                        <a:t>寿命评估、故障预警诊断</a:t>
                      </a:r>
                      <a:r>
                        <a:rPr lang="zh-CN" altLang="en-US" sz="1400" dirty="0">
                          <a:latin typeface="+mn-ea"/>
                          <a:ea typeface="+mn-ea"/>
                        </a:rPr>
                        <a:t>等功能</a:t>
                      </a:r>
                    </a:p>
                  </a:txBody>
                  <a:tcPr anchor="ctr"/>
                </a:tc>
                <a:extLst>
                  <a:ext uri="{0D108BD9-81ED-4DB2-BD59-A6C34878D82A}">
                    <a16:rowId xmlns:a16="http://schemas.microsoft.com/office/drawing/2014/main" val="411442177"/>
                  </a:ext>
                </a:extLst>
              </a:tr>
            </a:tbl>
          </a:graphicData>
        </a:graphic>
      </p:graphicFrame>
    </p:spTree>
    <p:extLst>
      <p:ext uri="{BB962C8B-B14F-4D97-AF65-F5344CB8AC3E}">
        <p14:creationId xmlns:p14="http://schemas.microsoft.com/office/powerpoint/2010/main" val="35429467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99016-7B53-4532-8013-490F3E51E88F}"/>
              </a:ext>
            </a:extLst>
          </p:cNvPr>
          <p:cNvSpPr>
            <a:spLocks noGrp="1"/>
          </p:cNvSpPr>
          <p:nvPr>
            <p:ph type="title"/>
          </p:nvPr>
        </p:nvSpPr>
        <p:spPr/>
        <p:txBody>
          <a:bodyPr/>
          <a:lstStyle/>
          <a:p>
            <a:r>
              <a:rPr lang="zh-CN" altLang="en-US" dirty="0"/>
              <a:t>国内研究现状</a:t>
            </a:r>
            <a:r>
              <a:rPr lang="en-US" altLang="zh-CN" dirty="0"/>
              <a:t>-</a:t>
            </a:r>
            <a:r>
              <a:rPr lang="zh-CN" altLang="en-US" dirty="0"/>
              <a:t>风电运营商</a:t>
            </a:r>
          </a:p>
        </p:txBody>
      </p:sp>
      <p:grpSp>
        <p:nvGrpSpPr>
          <p:cNvPr id="3" name="组合 2">
            <a:extLst>
              <a:ext uri="{FF2B5EF4-FFF2-40B4-BE49-F238E27FC236}">
                <a16:creationId xmlns:a16="http://schemas.microsoft.com/office/drawing/2014/main" id="{520F90C0-EE89-4145-8D9B-46FC87EF943C}"/>
              </a:ext>
            </a:extLst>
          </p:cNvPr>
          <p:cNvGrpSpPr/>
          <p:nvPr/>
        </p:nvGrpSpPr>
        <p:grpSpPr>
          <a:xfrm>
            <a:off x="1425678" y="1129616"/>
            <a:ext cx="9340641" cy="4598765"/>
            <a:chOff x="1425678" y="1129616"/>
            <a:chExt cx="9340641" cy="4598765"/>
          </a:xfrm>
        </p:grpSpPr>
        <p:sp>
          <p:nvSpPr>
            <p:cNvPr id="5" name="任意多边形: 形状 4">
              <a:extLst>
                <a:ext uri="{FF2B5EF4-FFF2-40B4-BE49-F238E27FC236}">
                  <a16:creationId xmlns:a16="http://schemas.microsoft.com/office/drawing/2014/main" id="{99ED5978-5C20-473B-B985-F1FB5A29AA57}"/>
                </a:ext>
              </a:extLst>
            </p:cNvPr>
            <p:cNvSpPr/>
            <p:nvPr/>
          </p:nvSpPr>
          <p:spPr>
            <a:xfrm>
              <a:off x="4500032" y="1414427"/>
              <a:ext cx="6266287" cy="4029145"/>
            </a:xfrm>
            <a:custGeom>
              <a:avLst/>
              <a:gdLst>
                <a:gd name="connsiteX0" fmla="*/ 671538 w 4029145"/>
                <a:gd name="connsiteY0" fmla="*/ 0 h 6266287"/>
                <a:gd name="connsiteX1" fmla="*/ 3357607 w 4029145"/>
                <a:gd name="connsiteY1" fmla="*/ 0 h 6266287"/>
                <a:gd name="connsiteX2" fmla="*/ 4029145 w 4029145"/>
                <a:gd name="connsiteY2" fmla="*/ 671538 h 6266287"/>
                <a:gd name="connsiteX3" fmla="*/ 4029145 w 4029145"/>
                <a:gd name="connsiteY3" fmla="*/ 6266287 h 6266287"/>
                <a:gd name="connsiteX4" fmla="*/ 4029145 w 4029145"/>
                <a:gd name="connsiteY4" fmla="*/ 6266287 h 6266287"/>
                <a:gd name="connsiteX5" fmla="*/ 0 w 4029145"/>
                <a:gd name="connsiteY5" fmla="*/ 6266287 h 6266287"/>
                <a:gd name="connsiteX6" fmla="*/ 0 w 4029145"/>
                <a:gd name="connsiteY6" fmla="*/ 6266287 h 6266287"/>
                <a:gd name="connsiteX7" fmla="*/ 0 w 4029145"/>
                <a:gd name="connsiteY7" fmla="*/ 671538 h 6266287"/>
                <a:gd name="connsiteX8" fmla="*/ 671538 w 4029145"/>
                <a:gd name="connsiteY8" fmla="*/ 0 h 626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9145" h="6266287">
                  <a:moveTo>
                    <a:pt x="4029145" y="1044403"/>
                  </a:moveTo>
                  <a:lnTo>
                    <a:pt x="4029145" y="5221884"/>
                  </a:lnTo>
                  <a:cubicBezTo>
                    <a:pt x="4029145" y="5798691"/>
                    <a:pt x="3835826" y="6266286"/>
                    <a:pt x="3597354" y="6266286"/>
                  </a:cubicBezTo>
                  <a:lnTo>
                    <a:pt x="0" y="6266286"/>
                  </a:lnTo>
                  <a:lnTo>
                    <a:pt x="0" y="6266286"/>
                  </a:lnTo>
                  <a:lnTo>
                    <a:pt x="0" y="1"/>
                  </a:lnTo>
                  <a:lnTo>
                    <a:pt x="0" y="1"/>
                  </a:lnTo>
                  <a:lnTo>
                    <a:pt x="3597354" y="1"/>
                  </a:lnTo>
                  <a:cubicBezTo>
                    <a:pt x="3835826" y="1"/>
                    <a:pt x="4029145" y="467596"/>
                    <a:pt x="4029145" y="1044403"/>
                  </a:cubicBez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47651" tIns="320511" rIns="444336" bIns="320513" numCol="1" spcCol="1270" anchor="ctr" anchorCtr="0">
              <a:noAutofit/>
            </a:bodyPr>
            <a:lstStyle/>
            <a:p>
              <a:pPr marL="171450" lvl="1" indent="-171450" defTabSz="711200">
                <a:lnSpc>
                  <a:spcPct val="150000"/>
                </a:lnSpc>
                <a:spcBef>
                  <a:spcPct val="0"/>
                </a:spcBef>
                <a:spcAft>
                  <a:spcPct val="15000"/>
                </a:spcAft>
                <a:buFontTx/>
                <a:buChar char="•"/>
              </a:pPr>
              <a:r>
                <a:rPr lang="zh-CN" altLang="en-US" sz="1600" b="1" i="1" dirty="0">
                  <a:latin typeface="+mn-ea"/>
                </a:rPr>
                <a:t>智慧电厂</a:t>
              </a:r>
              <a:r>
                <a:rPr lang="zh-CN" altLang="en-US" sz="1600" dirty="0">
                  <a:latin typeface="+mn-ea"/>
                </a:rPr>
                <a:t>  </a:t>
              </a:r>
              <a:r>
                <a:rPr lang="zh-CN" altLang="zh-CN" sz="1600" dirty="0"/>
                <a:t>在智慧电厂的基本概念方面，中国自动化学会发电自动化专业委员会于</a:t>
              </a:r>
              <a:r>
                <a:rPr lang="en-US" altLang="zh-CN" sz="1600" dirty="0"/>
                <a:t>2016</a:t>
              </a:r>
              <a:r>
                <a:rPr lang="zh-CN" altLang="zh-CN" sz="1600" dirty="0"/>
                <a:t>年发布的《智能电厂技术发展纲要》</a:t>
              </a:r>
              <a:r>
                <a:rPr lang="en-US" altLang="zh-CN" sz="1600" dirty="0"/>
                <a:t> </a:t>
              </a:r>
              <a:r>
                <a:rPr lang="zh-CN" altLang="zh-CN" sz="1600" dirty="0"/>
                <a:t>对智能电厂作如下定义 </a:t>
              </a:r>
              <a:r>
                <a:rPr lang="zh-CN" altLang="en-US" sz="1600" dirty="0"/>
                <a:t>：</a:t>
              </a:r>
              <a:r>
                <a:rPr lang="en-US" altLang="zh-CN" sz="1600" dirty="0"/>
                <a:t> </a:t>
              </a:r>
              <a:r>
                <a:rPr lang="zh-CN" altLang="zh-CN" sz="1600" b="1" dirty="0"/>
                <a:t>智能电厂是指在广泛采用现代数字信息处理和通信技术基础上，集成智能的传感与执行、控制和管理等技术，达到更安全、高效、环保运行，与智能电网相互协调的发电厂</a:t>
              </a:r>
              <a:r>
                <a:rPr lang="zh-CN" altLang="en-US" sz="1600" b="1" dirty="0"/>
                <a:t>。</a:t>
              </a:r>
              <a:endParaRPr lang="en-US" altLang="zh-CN" sz="1600" b="1" dirty="0"/>
            </a:p>
            <a:p>
              <a:pPr marL="171450" lvl="1" indent="-171450" defTabSz="711200">
                <a:lnSpc>
                  <a:spcPct val="150000"/>
                </a:lnSpc>
                <a:spcBef>
                  <a:spcPct val="0"/>
                </a:spcBef>
                <a:spcAft>
                  <a:spcPct val="15000"/>
                </a:spcAft>
                <a:buFontTx/>
                <a:buChar char="•"/>
              </a:pPr>
              <a:endParaRPr lang="zh-CN" altLang="en-US" sz="1600" kern="1200" dirty="0">
                <a:latin typeface="+mn-ea"/>
              </a:endParaRPr>
            </a:p>
            <a:p>
              <a:pPr marL="171450" lvl="1" indent="-171450" defTabSz="711200">
                <a:lnSpc>
                  <a:spcPct val="150000"/>
                </a:lnSpc>
                <a:spcBef>
                  <a:spcPct val="0"/>
                </a:spcBef>
                <a:spcAft>
                  <a:spcPct val="15000"/>
                </a:spcAft>
                <a:buFontTx/>
                <a:buChar char="•"/>
              </a:pPr>
              <a:r>
                <a:rPr lang="zh-CN" altLang="zh-CN" sz="1600" dirty="0"/>
                <a:t>智慧电厂的特点和架构，多是针对相对集中的火电、燃机和水电厂，而由于风电场的高度分散特性，这些智慧电厂的架构</a:t>
              </a:r>
              <a:r>
                <a:rPr lang="zh-CN" altLang="zh-CN" b="1" dirty="0"/>
                <a:t>不能完全适用于风电</a:t>
              </a:r>
              <a:r>
                <a:rPr lang="zh-CN" altLang="zh-CN" sz="1600" dirty="0"/>
                <a:t>，智慧风电建设仍然处于初级阶段</a:t>
              </a:r>
              <a:r>
                <a:rPr lang="zh-CN" altLang="en-US" sz="1600" dirty="0"/>
                <a:t>。</a:t>
              </a:r>
            </a:p>
          </p:txBody>
        </p:sp>
        <p:sp>
          <p:nvSpPr>
            <p:cNvPr id="6" name="任意多边形: 形状 5">
              <a:extLst>
                <a:ext uri="{FF2B5EF4-FFF2-40B4-BE49-F238E27FC236}">
                  <a16:creationId xmlns:a16="http://schemas.microsoft.com/office/drawing/2014/main" id="{9520CE08-03A9-4382-B803-477319E5E209}"/>
                </a:ext>
              </a:extLst>
            </p:cNvPr>
            <p:cNvSpPr/>
            <p:nvPr/>
          </p:nvSpPr>
          <p:spPr>
            <a:xfrm>
              <a:off x="1425678" y="1129616"/>
              <a:ext cx="3074354" cy="4598765"/>
            </a:xfrm>
            <a:custGeom>
              <a:avLst/>
              <a:gdLst>
                <a:gd name="connsiteX0" fmla="*/ 0 w 3074354"/>
                <a:gd name="connsiteY0" fmla="*/ 512403 h 4598765"/>
                <a:gd name="connsiteX1" fmla="*/ 512403 w 3074354"/>
                <a:gd name="connsiteY1" fmla="*/ 0 h 4598765"/>
                <a:gd name="connsiteX2" fmla="*/ 2561951 w 3074354"/>
                <a:gd name="connsiteY2" fmla="*/ 0 h 4598765"/>
                <a:gd name="connsiteX3" fmla="*/ 3074354 w 3074354"/>
                <a:gd name="connsiteY3" fmla="*/ 512403 h 4598765"/>
                <a:gd name="connsiteX4" fmla="*/ 3074354 w 3074354"/>
                <a:gd name="connsiteY4" fmla="*/ 4086362 h 4598765"/>
                <a:gd name="connsiteX5" fmla="*/ 2561951 w 3074354"/>
                <a:gd name="connsiteY5" fmla="*/ 4598765 h 4598765"/>
                <a:gd name="connsiteX6" fmla="*/ 512403 w 3074354"/>
                <a:gd name="connsiteY6" fmla="*/ 4598765 h 4598765"/>
                <a:gd name="connsiteX7" fmla="*/ 0 w 3074354"/>
                <a:gd name="connsiteY7" fmla="*/ 4086362 h 4598765"/>
                <a:gd name="connsiteX8" fmla="*/ 0 w 3074354"/>
                <a:gd name="connsiteY8" fmla="*/ 512403 h 459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4354" h="4598765">
                  <a:moveTo>
                    <a:pt x="0" y="512403"/>
                  </a:moveTo>
                  <a:cubicBezTo>
                    <a:pt x="0" y="229411"/>
                    <a:pt x="229411" y="0"/>
                    <a:pt x="512403" y="0"/>
                  </a:cubicBezTo>
                  <a:lnTo>
                    <a:pt x="2561951" y="0"/>
                  </a:lnTo>
                  <a:cubicBezTo>
                    <a:pt x="2844943" y="0"/>
                    <a:pt x="3074354" y="229411"/>
                    <a:pt x="3074354" y="512403"/>
                  </a:cubicBezTo>
                  <a:lnTo>
                    <a:pt x="3074354" y="4086362"/>
                  </a:lnTo>
                  <a:cubicBezTo>
                    <a:pt x="3074354" y="4369354"/>
                    <a:pt x="2844943" y="4598765"/>
                    <a:pt x="2561951" y="4598765"/>
                  </a:cubicBezTo>
                  <a:lnTo>
                    <a:pt x="512403" y="4598765"/>
                  </a:lnTo>
                  <a:cubicBezTo>
                    <a:pt x="229411" y="4598765"/>
                    <a:pt x="0" y="4369354"/>
                    <a:pt x="0" y="4086362"/>
                  </a:cubicBezTo>
                  <a:lnTo>
                    <a:pt x="0" y="512403"/>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211038" tIns="180558" rIns="211038" bIns="180558" numCol="1" spcCol="1270" anchor="ctr" anchorCtr="0">
              <a:noAutofit/>
            </a:bodyPr>
            <a:lstStyle/>
            <a:p>
              <a:pPr marL="0" lvl="0" indent="0" algn="l" defTabSz="711200">
                <a:lnSpc>
                  <a:spcPct val="200000"/>
                </a:lnSpc>
                <a:spcBef>
                  <a:spcPct val="0"/>
                </a:spcBef>
                <a:spcAft>
                  <a:spcPct val="35000"/>
                </a:spcAft>
                <a:buNone/>
              </a:pPr>
              <a:r>
                <a:rPr lang="zh-CN" altLang="en-US" sz="1600" b="0" i="0" kern="1200" baseline="0" dirty="0">
                  <a:latin typeface="+mn-ea"/>
                </a:rPr>
                <a:t>各风电运营商也在积极构建大数据平台，利用大数据和人工智能技术进行智能运维和故障预警，进行</a:t>
              </a:r>
              <a:r>
                <a:rPr lang="zh-CN" altLang="en-US" sz="1600" b="0" i="0" u="sng" kern="1200" baseline="0" dirty="0">
                  <a:latin typeface="+mn-ea"/>
                </a:rPr>
                <a:t>智慧电厂</a:t>
              </a:r>
              <a:r>
                <a:rPr lang="zh-CN" altLang="en-US" sz="1600" b="0" i="0" kern="1200" baseline="0" dirty="0">
                  <a:latin typeface="+mn-ea"/>
                </a:rPr>
                <a:t>的探索，实现降本增效。</a:t>
              </a:r>
              <a:endParaRPr lang="zh-CN" altLang="en-US" sz="1600" kern="1200" dirty="0">
                <a:latin typeface="+mn-ea"/>
              </a:endParaRPr>
            </a:p>
          </p:txBody>
        </p:sp>
      </p:grpSp>
      <p:sp>
        <p:nvSpPr>
          <p:cNvPr id="7" name="内容占位符 2">
            <a:extLst>
              <a:ext uri="{FF2B5EF4-FFF2-40B4-BE49-F238E27FC236}">
                <a16:creationId xmlns:a16="http://schemas.microsoft.com/office/drawing/2014/main" id="{C737A455-2915-479A-9BBE-DC37A6D61806}"/>
              </a:ext>
            </a:extLst>
          </p:cNvPr>
          <p:cNvSpPr txBox="1">
            <a:spLocks/>
          </p:cNvSpPr>
          <p:nvPr/>
        </p:nvSpPr>
        <p:spPr>
          <a:xfrm>
            <a:off x="669881" y="5378245"/>
            <a:ext cx="10852237" cy="1184928"/>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1400" dirty="0">
              <a:latin typeface="+mn-ea"/>
            </a:endParaRPr>
          </a:p>
        </p:txBody>
      </p:sp>
    </p:spTree>
    <p:extLst>
      <p:ext uri="{BB962C8B-B14F-4D97-AF65-F5344CB8AC3E}">
        <p14:creationId xmlns:p14="http://schemas.microsoft.com/office/powerpoint/2010/main" val="37871225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07.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3.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9.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5.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1.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7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7.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7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0.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01.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7.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58.xml><?xml version="1.0" encoding="utf-8"?>
<p:tagLst xmlns:a="http://schemas.openxmlformats.org/drawingml/2006/main" xmlns:r="http://schemas.openxmlformats.org/officeDocument/2006/relationships" xmlns:p="http://schemas.openxmlformats.org/presentationml/2006/main">
  <p:tag name="PA" val="v4.1.3"/>
</p:tagLst>
</file>

<file path=ppt/tags/tag959.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0.xml><?xml version="1.0" encoding="utf-8"?>
<p:tagLst xmlns:a="http://schemas.openxmlformats.org/drawingml/2006/main" xmlns:r="http://schemas.openxmlformats.org/officeDocument/2006/relationships" xmlns:p="http://schemas.openxmlformats.org/presentationml/2006/main">
  <p:tag name="PA" val="v4.1.3"/>
</p:tagLst>
</file>

<file path=ppt/tags/tag9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62.xml><?xml version="1.0" encoding="utf-8"?>
<p:tagLst xmlns:a="http://schemas.openxmlformats.org/drawingml/2006/main" xmlns:r="http://schemas.openxmlformats.org/officeDocument/2006/relationships" xmlns:p="http://schemas.openxmlformats.org/presentationml/2006/main">
  <p:tag name="MH" val="20170809155423"/>
  <p:tag name="MH_LIBRARY" val="CONTENTS"/>
  <p:tag name="MH_TYPE" val="ENTRY"/>
  <p:tag name="ID" val="547148"/>
  <p:tag name="MH_ORDER" val="1"/>
</p:tagLst>
</file>

<file path=ppt/tags/tag963.xml><?xml version="1.0" encoding="utf-8"?>
<p:tagLst xmlns:a="http://schemas.openxmlformats.org/drawingml/2006/main" xmlns:r="http://schemas.openxmlformats.org/officeDocument/2006/relationships" xmlns:p="http://schemas.openxmlformats.org/presentationml/2006/main">
  <p:tag name="MH" val="20170809155423"/>
  <p:tag name="MH_LIBRARY" val="CONTENTS"/>
  <p:tag name="MH_TYPE" val="ENTRY"/>
  <p:tag name="ID" val="547148"/>
  <p:tag name="MH_ORDER" val="2"/>
</p:tagLst>
</file>

<file path=ppt/tags/tag964.xml><?xml version="1.0" encoding="utf-8"?>
<p:tagLst xmlns:a="http://schemas.openxmlformats.org/drawingml/2006/main" xmlns:r="http://schemas.openxmlformats.org/officeDocument/2006/relationships" xmlns:p="http://schemas.openxmlformats.org/presentationml/2006/main">
  <p:tag name="MH" val="20170809155423"/>
  <p:tag name="MH_LIBRARY" val="CONTENTS"/>
  <p:tag name="MH_TYPE" val="ENTRY"/>
  <p:tag name="ID" val="547148"/>
  <p:tag name="MH_ORDER" val="3"/>
</p:tagLst>
</file>

<file path=ppt/tags/tag965.xml><?xml version="1.0" encoding="utf-8"?>
<p:tagLst xmlns:a="http://schemas.openxmlformats.org/drawingml/2006/main" xmlns:r="http://schemas.openxmlformats.org/officeDocument/2006/relationships" xmlns:p="http://schemas.openxmlformats.org/presentationml/2006/main">
  <p:tag name="MH" val="20170809155423"/>
  <p:tag name="MH_LIBRARY" val="CONTENTS"/>
  <p:tag name="MH_TYPE" val="ENTRY"/>
  <p:tag name="ID" val="547148"/>
  <p:tag name="MH_ORDER" val="3"/>
</p:tagLst>
</file>

<file path=ppt/tags/tag9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3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8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TotalTime>
  <Words>4274</Words>
  <Application>Microsoft Office PowerPoint</Application>
  <PresentationFormat>宽屏</PresentationFormat>
  <Paragraphs>393</Paragraphs>
  <Slides>40</Slides>
  <Notes>12</Notes>
  <HiddenSlides>0</HiddenSlides>
  <MMClips>0</MMClips>
  <ScaleCrop>false</ScaleCrop>
  <HeadingPairs>
    <vt:vector size="6" baseType="variant">
      <vt:variant>
        <vt:lpstr>已用的字体</vt:lpstr>
      </vt:variant>
      <vt:variant>
        <vt:i4>6</vt:i4>
      </vt:variant>
      <vt:variant>
        <vt:lpstr>主题</vt:lpstr>
      </vt:variant>
      <vt:variant>
        <vt:i4>18</vt:i4>
      </vt:variant>
      <vt:variant>
        <vt:lpstr>幻灯片标题</vt:lpstr>
      </vt:variant>
      <vt:variant>
        <vt:i4>40</vt:i4>
      </vt:variant>
    </vt:vector>
  </HeadingPairs>
  <TitlesOfParts>
    <vt:vector size="64" baseType="lpstr">
      <vt:lpstr>方正黑体简体</vt:lpstr>
      <vt:lpstr>黑体</vt:lpstr>
      <vt:lpstr>微软雅黑</vt:lpstr>
      <vt:lpstr>Arial</vt:lpstr>
      <vt:lpstr>Calibri</vt:lpstr>
      <vt:lpstr>Wingdings</vt:lpstr>
      <vt:lpstr>3_自定义设计方案</vt:lpstr>
      <vt:lpstr>4_自定义设计方案</vt:lpstr>
      <vt:lpstr>1_自定义设计方案</vt:lpstr>
      <vt:lpstr>2_自定义设计方案</vt:lpstr>
      <vt:lpstr>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Office 主题​​</vt:lpstr>
      <vt:lpstr>16_自定义设计方案</vt:lpstr>
      <vt:lpstr>18_自定义设计方案</vt:lpstr>
      <vt:lpstr>2_Office 主题​​</vt:lpstr>
      <vt:lpstr>PowerPoint 演示文稿</vt:lpstr>
      <vt:lpstr>PowerPoint 演示文稿</vt:lpstr>
      <vt:lpstr>PowerPoint 演示文稿</vt:lpstr>
      <vt:lpstr>智慧风电场的概念</vt:lpstr>
      <vt:lpstr>国外研究现状</vt:lpstr>
      <vt:lpstr>国外研究现状</vt:lpstr>
      <vt:lpstr>国外研究现状</vt:lpstr>
      <vt:lpstr>国内研究现状-整机厂商</vt:lpstr>
      <vt:lpstr>国内研究现状-风电运营商</vt:lpstr>
      <vt:lpstr>国内外研究现状总结：只体现局部智慧，缺乏整体研究</vt:lpstr>
      <vt:lpstr>PowerPoint 演示文稿</vt:lpstr>
      <vt:lpstr>智慧风电体系生态系统</vt:lpstr>
      <vt:lpstr>智慧风电体系生态系统</vt:lpstr>
      <vt:lpstr>智慧风电体系研究维度</vt:lpstr>
      <vt:lpstr>智慧风电运营管理体系的关键技术</vt:lpstr>
      <vt:lpstr>运营管理关键技术之1：智能风机技术</vt:lpstr>
      <vt:lpstr>运营管理关键技术之2：风资源评估及微气象预测技术</vt:lpstr>
      <vt:lpstr>运营管理关键技术之3：多尺度风功率预测技术</vt:lpstr>
      <vt:lpstr>运营管理关键技术之4：风电场精细化网络建模及全状态感知</vt:lpstr>
      <vt:lpstr>运营管理关键技术之5：智能优化控制技术</vt:lpstr>
      <vt:lpstr>运营管理关键技术之6：风场智能巡检技术</vt:lpstr>
      <vt:lpstr>智慧风电信息化体系的关键技术</vt:lpstr>
      <vt:lpstr>信息系统关键技术1：智能传感器技术</vt:lpstr>
      <vt:lpstr>信息系统关键技术2：数据采集技术</vt:lpstr>
      <vt:lpstr>信息系统关键技术3：异构资源的弹性配置技术</vt:lpstr>
      <vt:lpstr>信息系统关键技术4：多源异构数据融合技术</vt:lpstr>
      <vt:lpstr>信息系统关键技术5：智能诊断预警技术</vt:lpstr>
      <vt:lpstr>信息系统关键技术6：风场数字化技术</vt:lpstr>
      <vt:lpstr>信息系统关键技术7：系统架构信息安全技术</vt:lpstr>
      <vt:lpstr>PowerPoint 演示文稿</vt:lpstr>
      <vt:lpstr>智慧风电及其体系总结</vt:lpstr>
      <vt:lpstr>智慧风电场的研究目的</vt:lpstr>
      <vt:lpstr>PowerPoint 演示文稿</vt:lpstr>
      <vt:lpstr>PowerPoint 演示文稿</vt:lpstr>
      <vt:lpstr>PowerPoint 演示文稿</vt:lpstr>
      <vt:lpstr>软件定义世界，软件定义一切</vt:lpstr>
      <vt:lpstr>概念理解</vt:lpstr>
      <vt:lpstr>企业要建立“软件定义”意识</vt:lpstr>
      <vt:lpstr>建立“软件定义”意识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lzz</dc:creator>
  <cp:lastModifiedBy>Sun QT</cp:lastModifiedBy>
  <cp:revision>888</cp:revision>
  <dcterms:created xsi:type="dcterms:W3CDTF">2019-06-19T02:08:00Z</dcterms:created>
  <dcterms:modified xsi:type="dcterms:W3CDTF">2020-05-16T14:57:51Z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